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6" r:id="rId9"/>
    <p:sldId id="267" r:id="rId10"/>
    <p:sldId id="305" r:id="rId11"/>
    <p:sldId id="306" r:id="rId12"/>
    <p:sldId id="307" r:id="rId13"/>
    <p:sldId id="272" r:id="rId14"/>
    <p:sldId id="309" r:id="rId15"/>
    <p:sldId id="308" r:id="rId16"/>
    <p:sldId id="274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6" r:id="rId27"/>
    <p:sldId id="287" r:id="rId28"/>
    <p:sldId id="288" r:id="rId29"/>
    <p:sldId id="289" r:id="rId30"/>
    <p:sldId id="297" r:id="rId31"/>
    <p:sldId id="310" r:id="rId32"/>
    <p:sldId id="299" r:id="rId33"/>
    <p:sldId id="312" r:id="rId34"/>
    <p:sldId id="300" r:id="rId35"/>
    <p:sldId id="313" r:id="rId36"/>
    <p:sldId id="311" r:id="rId37"/>
    <p:sldId id="314" r:id="rId38"/>
    <p:sldId id="301" r:id="rId39"/>
    <p:sldId id="296" r:id="rId40"/>
    <p:sldId id="303" r:id="rId41"/>
    <p:sldId id="30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8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95"/>
    <p:restoredTop sz="94694"/>
  </p:normalViewPr>
  <p:slideViewPr>
    <p:cSldViewPr snapToGrid="0" snapToObjects="1">
      <p:cViewPr varScale="1">
        <p:scale>
          <a:sx n="155" d="100"/>
          <a:sy n="155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481312-38E1-7046-B621-3698E4422DAA}" type="doc">
      <dgm:prSet loTypeId="urn:microsoft.com/office/officeart/2016/7/layout/RepeatingBendingProcessNew" loCatId="process" qsTypeId="urn:microsoft.com/office/officeart/2005/8/quickstyle/simple5" qsCatId="simple" csTypeId="urn:microsoft.com/office/officeart/2005/8/colors/accent5_2" csCatId="accent5" phldr="1"/>
      <dgm:spPr/>
    </dgm:pt>
    <dgm:pt modelId="{586E638E-FC82-284E-AE9D-B5BB24E1A97D}">
      <dgm:prSet phldrT="[Text]"/>
      <dgm:spPr/>
      <dgm:t>
        <a:bodyPr/>
        <a:lstStyle/>
        <a:p>
          <a:r>
            <a:rPr lang="en-US" dirty="0"/>
            <a:t>Understand pump internals</a:t>
          </a:r>
        </a:p>
      </dgm:t>
    </dgm:pt>
    <dgm:pt modelId="{F7D526D2-2BE3-D045-B0E3-B3A1A471CDE0}" type="parTrans" cxnId="{7135602E-F301-C842-8D25-F131EBBE5B1D}">
      <dgm:prSet/>
      <dgm:spPr/>
      <dgm:t>
        <a:bodyPr/>
        <a:lstStyle/>
        <a:p>
          <a:endParaRPr lang="en-US"/>
        </a:p>
      </dgm:t>
    </dgm:pt>
    <dgm:pt modelId="{0304240D-7DB2-2D47-978B-B76104CA7A28}" type="sibTrans" cxnId="{7135602E-F301-C842-8D25-F131EBBE5B1D}">
      <dgm:prSet/>
      <dgm:spPr/>
      <dgm:t>
        <a:bodyPr/>
        <a:lstStyle/>
        <a:p>
          <a:endParaRPr lang="en-US"/>
        </a:p>
      </dgm:t>
    </dgm:pt>
    <dgm:pt modelId="{15267E76-FE7F-A640-ABED-3D1EA0FDD43B}">
      <dgm:prSet phldrT="[Text]"/>
      <dgm:spPr/>
      <dgm:t>
        <a:bodyPr/>
        <a:lstStyle/>
        <a:p>
          <a:r>
            <a:rPr lang="en-US"/>
            <a:t>Configure IoT gateway</a:t>
          </a:r>
        </a:p>
      </dgm:t>
    </dgm:pt>
    <dgm:pt modelId="{5FD53523-5202-9B4B-8023-ABE0E3764013}" type="parTrans" cxnId="{8478166B-147C-9C43-8C82-80867EBC0604}">
      <dgm:prSet/>
      <dgm:spPr/>
      <dgm:t>
        <a:bodyPr/>
        <a:lstStyle/>
        <a:p>
          <a:endParaRPr lang="en-US"/>
        </a:p>
      </dgm:t>
    </dgm:pt>
    <dgm:pt modelId="{9F9A8A4C-8559-2B42-A4C1-78D5595D9B42}" type="sibTrans" cxnId="{8478166B-147C-9C43-8C82-80867EBC0604}">
      <dgm:prSet/>
      <dgm:spPr/>
      <dgm:t>
        <a:bodyPr/>
        <a:lstStyle/>
        <a:p>
          <a:endParaRPr lang="en-US"/>
        </a:p>
      </dgm:t>
    </dgm:pt>
    <dgm:pt modelId="{FC6094F5-23A8-714F-93BA-900F97112E5C}">
      <dgm:prSet/>
      <dgm:spPr/>
      <dgm:t>
        <a:bodyPr/>
        <a:lstStyle/>
        <a:p>
          <a:r>
            <a:rPr lang="en-US" dirty="0"/>
            <a:t>Water pump field analysis</a:t>
          </a:r>
        </a:p>
      </dgm:t>
    </dgm:pt>
    <dgm:pt modelId="{C0B2DC78-6D99-624E-9195-32A5905AF889}" type="parTrans" cxnId="{E1C46C60-1B30-714A-A3AE-05AA889907AE}">
      <dgm:prSet/>
      <dgm:spPr/>
      <dgm:t>
        <a:bodyPr/>
        <a:lstStyle/>
        <a:p>
          <a:endParaRPr lang="en-US"/>
        </a:p>
      </dgm:t>
    </dgm:pt>
    <dgm:pt modelId="{DEB2A9A9-2AFA-BA4B-9882-2036C60705F0}" type="sibTrans" cxnId="{E1C46C60-1B30-714A-A3AE-05AA889907AE}">
      <dgm:prSet/>
      <dgm:spPr/>
      <dgm:t>
        <a:bodyPr/>
        <a:lstStyle/>
        <a:p>
          <a:endParaRPr lang="en-US"/>
        </a:p>
      </dgm:t>
    </dgm:pt>
    <dgm:pt modelId="{CE4B74C9-FF19-4942-B843-6338389C8B7C}">
      <dgm:prSet/>
      <dgm:spPr/>
      <dgm:t>
        <a:bodyPr/>
        <a:lstStyle/>
        <a:p>
          <a:r>
            <a:rPr lang="en-US" dirty="0"/>
            <a:t>IoT sensor research/ Installation</a:t>
          </a:r>
        </a:p>
      </dgm:t>
    </dgm:pt>
    <dgm:pt modelId="{8FCD86F7-6717-864F-AB4D-7414CD416187}" type="parTrans" cxnId="{8E177DA7-00EC-144A-83E7-9917FD361134}">
      <dgm:prSet/>
      <dgm:spPr/>
      <dgm:t>
        <a:bodyPr/>
        <a:lstStyle/>
        <a:p>
          <a:endParaRPr lang="en-US"/>
        </a:p>
      </dgm:t>
    </dgm:pt>
    <dgm:pt modelId="{5E5BC3BD-75E8-3E40-9D7A-A1354E9F8F03}" type="sibTrans" cxnId="{8E177DA7-00EC-144A-83E7-9917FD361134}">
      <dgm:prSet/>
      <dgm:spPr/>
      <dgm:t>
        <a:bodyPr/>
        <a:lstStyle/>
        <a:p>
          <a:endParaRPr lang="en-US"/>
        </a:p>
      </dgm:t>
    </dgm:pt>
    <dgm:pt modelId="{BC0DDA8B-267A-5749-A8AB-85FBE1C3C365}">
      <dgm:prSet/>
      <dgm:spPr/>
      <dgm:t>
        <a:bodyPr/>
        <a:lstStyle/>
        <a:p>
          <a:r>
            <a:rPr lang="en-US" dirty="0"/>
            <a:t>Connect IoT gateway to cloud services</a:t>
          </a:r>
        </a:p>
      </dgm:t>
    </dgm:pt>
    <dgm:pt modelId="{62C19491-E816-C547-9435-6D21FA180EC5}" type="parTrans" cxnId="{41EBDB93-1765-3147-A616-BF6108953F08}">
      <dgm:prSet/>
      <dgm:spPr/>
      <dgm:t>
        <a:bodyPr/>
        <a:lstStyle/>
        <a:p>
          <a:endParaRPr lang="en-US"/>
        </a:p>
      </dgm:t>
    </dgm:pt>
    <dgm:pt modelId="{7454DCAA-9DAB-9E42-8202-EBC186D3C51B}" type="sibTrans" cxnId="{41EBDB93-1765-3147-A616-BF6108953F08}">
      <dgm:prSet/>
      <dgm:spPr/>
      <dgm:t>
        <a:bodyPr/>
        <a:lstStyle/>
        <a:p>
          <a:endParaRPr lang="en-US"/>
        </a:p>
      </dgm:t>
    </dgm:pt>
    <dgm:pt modelId="{AEE3940A-0F03-174D-9201-FC3AE419EC78}">
      <dgm:prSet/>
      <dgm:spPr/>
      <dgm:t>
        <a:bodyPr/>
        <a:lstStyle/>
        <a:p>
          <a:r>
            <a:rPr lang="en-US" dirty="0"/>
            <a:t>Receive stream data on Cloud</a:t>
          </a:r>
        </a:p>
      </dgm:t>
    </dgm:pt>
    <dgm:pt modelId="{40097CEF-DB75-9549-8051-9DA2E034AEA6}" type="parTrans" cxnId="{CEDD341F-135A-F048-BFB4-233771817C85}">
      <dgm:prSet/>
      <dgm:spPr/>
      <dgm:t>
        <a:bodyPr/>
        <a:lstStyle/>
        <a:p>
          <a:endParaRPr lang="en-US"/>
        </a:p>
      </dgm:t>
    </dgm:pt>
    <dgm:pt modelId="{D2E1F447-F6A5-4240-B441-EEBFE91A7CE6}" type="sibTrans" cxnId="{CEDD341F-135A-F048-BFB4-233771817C85}">
      <dgm:prSet/>
      <dgm:spPr/>
      <dgm:t>
        <a:bodyPr/>
        <a:lstStyle/>
        <a:p>
          <a:endParaRPr lang="en-US"/>
        </a:p>
      </dgm:t>
    </dgm:pt>
    <dgm:pt modelId="{5204E77F-3DB3-9849-A6B9-006688064E8B}">
      <dgm:prSet/>
      <dgm:spPr/>
      <dgm:t>
        <a:bodyPr/>
        <a:lstStyle/>
        <a:p>
          <a:r>
            <a:rPr lang="en-US" dirty="0"/>
            <a:t>Pre-Process data</a:t>
          </a:r>
        </a:p>
      </dgm:t>
    </dgm:pt>
    <dgm:pt modelId="{F1099034-A091-514B-84C5-E1B3A88D4D39}" type="parTrans" cxnId="{FE6D2833-2511-DE45-AC57-F3068B29118D}">
      <dgm:prSet/>
      <dgm:spPr/>
      <dgm:t>
        <a:bodyPr/>
        <a:lstStyle/>
        <a:p>
          <a:endParaRPr lang="en-US"/>
        </a:p>
      </dgm:t>
    </dgm:pt>
    <dgm:pt modelId="{EB8CB6D7-94EF-FD4F-945B-860A6BCFF91D}" type="sibTrans" cxnId="{FE6D2833-2511-DE45-AC57-F3068B29118D}">
      <dgm:prSet/>
      <dgm:spPr/>
      <dgm:t>
        <a:bodyPr/>
        <a:lstStyle/>
        <a:p>
          <a:endParaRPr lang="en-US"/>
        </a:p>
      </dgm:t>
    </dgm:pt>
    <dgm:pt modelId="{D3DB806C-6755-E44B-8FAC-E71131FF1228}">
      <dgm:prSet/>
      <dgm:spPr/>
      <dgm:t>
        <a:bodyPr/>
        <a:lstStyle/>
        <a:p>
          <a:r>
            <a:rPr lang="en-US" dirty="0"/>
            <a:t>ML Model Analysis</a:t>
          </a:r>
        </a:p>
      </dgm:t>
    </dgm:pt>
    <dgm:pt modelId="{A4A33DAF-19F4-C044-9457-B949ACEEBF99}" type="parTrans" cxnId="{8AAB8DF4-C973-9248-BC02-65CE7B1C7109}">
      <dgm:prSet/>
      <dgm:spPr/>
      <dgm:t>
        <a:bodyPr/>
        <a:lstStyle/>
        <a:p>
          <a:endParaRPr lang="en-US"/>
        </a:p>
      </dgm:t>
    </dgm:pt>
    <dgm:pt modelId="{8D6CAB8A-0AE6-E944-9982-C9699CDF0B18}" type="sibTrans" cxnId="{8AAB8DF4-C973-9248-BC02-65CE7B1C7109}">
      <dgm:prSet/>
      <dgm:spPr/>
      <dgm:t>
        <a:bodyPr/>
        <a:lstStyle/>
        <a:p>
          <a:endParaRPr lang="en-US"/>
        </a:p>
      </dgm:t>
    </dgm:pt>
    <dgm:pt modelId="{DF18F294-82F7-F746-A4A4-647CFD976A6B}">
      <dgm:prSet/>
      <dgm:spPr/>
      <dgm:t>
        <a:bodyPr/>
        <a:lstStyle/>
        <a:p>
          <a:r>
            <a:rPr lang="en-US" dirty="0"/>
            <a:t>Result Dashboard</a:t>
          </a:r>
        </a:p>
      </dgm:t>
    </dgm:pt>
    <dgm:pt modelId="{E27130A7-B605-8340-B961-831BE8F4F99B}" type="parTrans" cxnId="{F2EF8DB6-0E6C-074C-A72F-C35EAB71DBF5}">
      <dgm:prSet/>
      <dgm:spPr/>
      <dgm:t>
        <a:bodyPr/>
        <a:lstStyle/>
        <a:p>
          <a:endParaRPr lang="en-US"/>
        </a:p>
      </dgm:t>
    </dgm:pt>
    <dgm:pt modelId="{9D30ADCB-35F7-F445-A4C7-0BA392FFADD4}" type="sibTrans" cxnId="{F2EF8DB6-0E6C-074C-A72F-C35EAB71DBF5}">
      <dgm:prSet/>
      <dgm:spPr/>
      <dgm:t>
        <a:bodyPr/>
        <a:lstStyle/>
        <a:p>
          <a:endParaRPr lang="en-US"/>
        </a:p>
      </dgm:t>
    </dgm:pt>
    <dgm:pt modelId="{B62E3FB8-775F-ED4C-AC32-54CABB35219B}" type="pres">
      <dgm:prSet presAssocID="{A2481312-38E1-7046-B621-3698E4422DAA}" presName="Name0" presStyleCnt="0">
        <dgm:presLayoutVars>
          <dgm:dir/>
          <dgm:resizeHandles val="exact"/>
        </dgm:presLayoutVars>
      </dgm:prSet>
      <dgm:spPr/>
    </dgm:pt>
    <dgm:pt modelId="{113B89EA-0B35-B247-AC17-91E84F02AB5D}" type="pres">
      <dgm:prSet presAssocID="{586E638E-FC82-284E-AE9D-B5BB24E1A97D}" presName="node" presStyleLbl="node1" presStyleIdx="0" presStyleCnt="9">
        <dgm:presLayoutVars>
          <dgm:bulletEnabled val="1"/>
        </dgm:presLayoutVars>
      </dgm:prSet>
      <dgm:spPr/>
    </dgm:pt>
    <dgm:pt modelId="{BFEAE090-7806-C64A-B73F-0C8F90033076}" type="pres">
      <dgm:prSet presAssocID="{0304240D-7DB2-2D47-978B-B76104CA7A28}" presName="sibTrans" presStyleLbl="sibTrans1D1" presStyleIdx="0" presStyleCnt="8"/>
      <dgm:spPr/>
    </dgm:pt>
    <dgm:pt modelId="{374AC91C-F475-A846-947C-A4A3FAC8295A}" type="pres">
      <dgm:prSet presAssocID="{0304240D-7DB2-2D47-978B-B76104CA7A28}" presName="connectorText" presStyleLbl="sibTrans1D1" presStyleIdx="0" presStyleCnt="8"/>
      <dgm:spPr/>
    </dgm:pt>
    <dgm:pt modelId="{F93B4A14-1C9F-0742-B6E4-2B24949E29BC}" type="pres">
      <dgm:prSet presAssocID="{FC6094F5-23A8-714F-93BA-900F97112E5C}" presName="node" presStyleLbl="node1" presStyleIdx="1" presStyleCnt="9">
        <dgm:presLayoutVars>
          <dgm:bulletEnabled val="1"/>
        </dgm:presLayoutVars>
      </dgm:prSet>
      <dgm:spPr/>
    </dgm:pt>
    <dgm:pt modelId="{0567EE7C-C157-7C40-AFD2-C9FD1CC0762D}" type="pres">
      <dgm:prSet presAssocID="{DEB2A9A9-2AFA-BA4B-9882-2036C60705F0}" presName="sibTrans" presStyleLbl="sibTrans1D1" presStyleIdx="1" presStyleCnt="8"/>
      <dgm:spPr/>
    </dgm:pt>
    <dgm:pt modelId="{F4EA6347-C6BF-9045-B903-A05E25A4D527}" type="pres">
      <dgm:prSet presAssocID="{DEB2A9A9-2AFA-BA4B-9882-2036C60705F0}" presName="connectorText" presStyleLbl="sibTrans1D1" presStyleIdx="1" presStyleCnt="8"/>
      <dgm:spPr/>
    </dgm:pt>
    <dgm:pt modelId="{8906939D-895F-4B4D-A62D-3A7B5BD1C826}" type="pres">
      <dgm:prSet presAssocID="{CE4B74C9-FF19-4942-B843-6338389C8B7C}" presName="node" presStyleLbl="node1" presStyleIdx="2" presStyleCnt="9">
        <dgm:presLayoutVars>
          <dgm:bulletEnabled val="1"/>
        </dgm:presLayoutVars>
      </dgm:prSet>
      <dgm:spPr/>
    </dgm:pt>
    <dgm:pt modelId="{0789C2D4-2D99-F14C-A185-D40D4065F53D}" type="pres">
      <dgm:prSet presAssocID="{5E5BC3BD-75E8-3E40-9D7A-A1354E9F8F03}" presName="sibTrans" presStyleLbl="sibTrans1D1" presStyleIdx="2" presStyleCnt="8"/>
      <dgm:spPr/>
    </dgm:pt>
    <dgm:pt modelId="{64934B04-0502-8543-B01D-FD6B3A2F8E16}" type="pres">
      <dgm:prSet presAssocID="{5E5BC3BD-75E8-3E40-9D7A-A1354E9F8F03}" presName="connectorText" presStyleLbl="sibTrans1D1" presStyleIdx="2" presStyleCnt="8"/>
      <dgm:spPr/>
    </dgm:pt>
    <dgm:pt modelId="{6571F008-D86F-E44C-9AED-9747A8AC9D1B}" type="pres">
      <dgm:prSet presAssocID="{15267E76-FE7F-A640-ABED-3D1EA0FDD43B}" presName="node" presStyleLbl="node1" presStyleIdx="3" presStyleCnt="9">
        <dgm:presLayoutVars>
          <dgm:bulletEnabled val="1"/>
        </dgm:presLayoutVars>
      </dgm:prSet>
      <dgm:spPr/>
    </dgm:pt>
    <dgm:pt modelId="{69814E72-7754-5142-861C-510B993FB265}" type="pres">
      <dgm:prSet presAssocID="{9F9A8A4C-8559-2B42-A4C1-78D5595D9B42}" presName="sibTrans" presStyleLbl="sibTrans1D1" presStyleIdx="3" presStyleCnt="8"/>
      <dgm:spPr/>
    </dgm:pt>
    <dgm:pt modelId="{F4CC8102-9D66-C843-8E6A-6B344B6E1626}" type="pres">
      <dgm:prSet presAssocID="{9F9A8A4C-8559-2B42-A4C1-78D5595D9B42}" presName="connectorText" presStyleLbl="sibTrans1D1" presStyleIdx="3" presStyleCnt="8"/>
      <dgm:spPr/>
    </dgm:pt>
    <dgm:pt modelId="{57132EBC-11D0-2147-B92A-887ED1D0F336}" type="pres">
      <dgm:prSet presAssocID="{BC0DDA8B-267A-5749-A8AB-85FBE1C3C365}" presName="node" presStyleLbl="node1" presStyleIdx="4" presStyleCnt="9">
        <dgm:presLayoutVars>
          <dgm:bulletEnabled val="1"/>
        </dgm:presLayoutVars>
      </dgm:prSet>
      <dgm:spPr/>
    </dgm:pt>
    <dgm:pt modelId="{A776DB00-CF6F-1D40-A6A3-5D5DF193DBF1}" type="pres">
      <dgm:prSet presAssocID="{7454DCAA-9DAB-9E42-8202-EBC186D3C51B}" presName="sibTrans" presStyleLbl="sibTrans1D1" presStyleIdx="4" presStyleCnt="8"/>
      <dgm:spPr/>
    </dgm:pt>
    <dgm:pt modelId="{CCD9F0A3-F024-4C4F-95FC-8C25F284E2CD}" type="pres">
      <dgm:prSet presAssocID="{7454DCAA-9DAB-9E42-8202-EBC186D3C51B}" presName="connectorText" presStyleLbl="sibTrans1D1" presStyleIdx="4" presStyleCnt="8"/>
      <dgm:spPr/>
    </dgm:pt>
    <dgm:pt modelId="{CEC03A9A-5534-9B40-A7DB-7F741049923E}" type="pres">
      <dgm:prSet presAssocID="{AEE3940A-0F03-174D-9201-FC3AE419EC78}" presName="node" presStyleLbl="node1" presStyleIdx="5" presStyleCnt="9">
        <dgm:presLayoutVars>
          <dgm:bulletEnabled val="1"/>
        </dgm:presLayoutVars>
      </dgm:prSet>
      <dgm:spPr/>
    </dgm:pt>
    <dgm:pt modelId="{091E3274-CAA9-F64B-9EA9-BBD678891C56}" type="pres">
      <dgm:prSet presAssocID="{D2E1F447-F6A5-4240-B441-EEBFE91A7CE6}" presName="sibTrans" presStyleLbl="sibTrans1D1" presStyleIdx="5" presStyleCnt="8"/>
      <dgm:spPr/>
    </dgm:pt>
    <dgm:pt modelId="{700342BD-1738-7C43-8339-6C074E781491}" type="pres">
      <dgm:prSet presAssocID="{D2E1F447-F6A5-4240-B441-EEBFE91A7CE6}" presName="connectorText" presStyleLbl="sibTrans1D1" presStyleIdx="5" presStyleCnt="8"/>
      <dgm:spPr/>
    </dgm:pt>
    <dgm:pt modelId="{14C417AC-3A71-BA4D-8C57-EA91A75B9419}" type="pres">
      <dgm:prSet presAssocID="{5204E77F-3DB3-9849-A6B9-006688064E8B}" presName="node" presStyleLbl="node1" presStyleIdx="6" presStyleCnt="9">
        <dgm:presLayoutVars>
          <dgm:bulletEnabled val="1"/>
        </dgm:presLayoutVars>
      </dgm:prSet>
      <dgm:spPr/>
    </dgm:pt>
    <dgm:pt modelId="{7F47954D-D02A-254B-8200-7A0182B54508}" type="pres">
      <dgm:prSet presAssocID="{EB8CB6D7-94EF-FD4F-945B-860A6BCFF91D}" presName="sibTrans" presStyleLbl="sibTrans1D1" presStyleIdx="6" presStyleCnt="8"/>
      <dgm:spPr/>
    </dgm:pt>
    <dgm:pt modelId="{12BA1469-C1D2-DF40-93E4-109B7E8E71E5}" type="pres">
      <dgm:prSet presAssocID="{EB8CB6D7-94EF-FD4F-945B-860A6BCFF91D}" presName="connectorText" presStyleLbl="sibTrans1D1" presStyleIdx="6" presStyleCnt="8"/>
      <dgm:spPr/>
    </dgm:pt>
    <dgm:pt modelId="{4F2ADC25-1954-964D-91D3-AD32F605C251}" type="pres">
      <dgm:prSet presAssocID="{D3DB806C-6755-E44B-8FAC-E71131FF1228}" presName="node" presStyleLbl="node1" presStyleIdx="7" presStyleCnt="9">
        <dgm:presLayoutVars>
          <dgm:bulletEnabled val="1"/>
        </dgm:presLayoutVars>
      </dgm:prSet>
      <dgm:spPr/>
    </dgm:pt>
    <dgm:pt modelId="{4E6F525C-214C-9F4D-AA6F-8BB4E9F52AE3}" type="pres">
      <dgm:prSet presAssocID="{8D6CAB8A-0AE6-E944-9982-C9699CDF0B18}" presName="sibTrans" presStyleLbl="sibTrans1D1" presStyleIdx="7" presStyleCnt="8"/>
      <dgm:spPr/>
    </dgm:pt>
    <dgm:pt modelId="{B60AED70-F7E0-BF40-A2C6-402F01A492E9}" type="pres">
      <dgm:prSet presAssocID="{8D6CAB8A-0AE6-E944-9982-C9699CDF0B18}" presName="connectorText" presStyleLbl="sibTrans1D1" presStyleIdx="7" presStyleCnt="8"/>
      <dgm:spPr/>
    </dgm:pt>
    <dgm:pt modelId="{45376AFE-D256-894B-ADB0-96994A299D4F}" type="pres">
      <dgm:prSet presAssocID="{DF18F294-82F7-F746-A4A4-647CFD976A6B}" presName="node" presStyleLbl="node1" presStyleIdx="8" presStyleCnt="9">
        <dgm:presLayoutVars>
          <dgm:bulletEnabled val="1"/>
        </dgm:presLayoutVars>
      </dgm:prSet>
      <dgm:spPr/>
    </dgm:pt>
  </dgm:ptLst>
  <dgm:cxnLst>
    <dgm:cxn modelId="{3FE7C00B-F377-2F4C-A9FC-E1B5161AB2CB}" type="presOf" srcId="{CE4B74C9-FF19-4942-B843-6338389C8B7C}" destId="{8906939D-895F-4B4D-A62D-3A7B5BD1C826}" srcOrd="0" destOrd="0" presId="urn:microsoft.com/office/officeart/2016/7/layout/RepeatingBendingProcessNew"/>
    <dgm:cxn modelId="{7C016217-017A-6B4F-9A1C-15A146AF31B5}" type="presOf" srcId="{586E638E-FC82-284E-AE9D-B5BB24E1A97D}" destId="{113B89EA-0B35-B247-AC17-91E84F02AB5D}" srcOrd="0" destOrd="0" presId="urn:microsoft.com/office/officeart/2016/7/layout/RepeatingBendingProcessNew"/>
    <dgm:cxn modelId="{23D96118-1A32-7F44-BA4D-876798637DB0}" type="presOf" srcId="{D2E1F447-F6A5-4240-B441-EEBFE91A7CE6}" destId="{700342BD-1738-7C43-8339-6C074E781491}" srcOrd="1" destOrd="0" presId="urn:microsoft.com/office/officeart/2016/7/layout/RepeatingBendingProcessNew"/>
    <dgm:cxn modelId="{59CFD31E-A0B0-0A4F-AC42-90EA3853EEDD}" type="presOf" srcId="{9F9A8A4C-8559-2B42-A4C1-78D5595D9B42}" destId="{F4CC8102-9D66-C843-8E6A-6B344B6E1626}" srcOrd="1" destOrd="0" presId="urn:microsoft.com/office/officeart/2016/7/layout/RepeatingBendingProcessNew"/>
    <dgm:cxn modelId="{CEDD341F-135A-F048-BFB4-233771817C85}" srcId="{A2481312-38E1-7046-B621-3698E4422DAA}" destId="{AEE3940A-0F03-174D-9201-FC3AE419EC78}" srcOrd="5" destOrd="0" parTransId="{40097CEF-DB75-9549-8051-9DA2E034AEA6}" sibTransId="{D2E1F447-F6A5-4240-B441-EEBFE91A7CE6}"/>
    <dgm:cxn modelId="{74D05921-37CC-834D-A5D9-358D45903EF0}" type="presOf" srcId="{EB8CB6D7-94EF-FD4F-945B-860A6BCFF91D}" destId="{7F47954D-D02A-254B-8200-7A0182B54508}" srcOrd="0" destOrd="0" presId="urn:microsoft.com/office/officeart/2016/7/layout/RepeatingBendingProcessNew"/>
    <dgm:cxn modelId="{7135602E-F301-C842-8D25-F131EBBE5B1D}" srcId="{A2481312-38E1-7046-B621-3698E4422DAA}" destId="{586E638E-FC82-284E-AE9D-B5BB24E1A97D}" srcOrd="0" destOrd="0" parTransId="{F7D526D2-2BE3-D045-B0E3-B3A1A471CDE0}" sibTransId="{0304240D-7DB2-2D47-978B-B76104CA7A28}"/>
    <dgm:cxn modelId="{D97D5832-DB82-3E40-A020-3EFE5708CE98}" type="presOf" srcId="{7454DCAA-9DAB-9E42-8202-EBC186D3C51B}" destId="{A776DB00-CF6F-1D40-A6A3-5D5DF193DBF1}" srcOrd="0" destOrd="0" presId="urn:microsoft.com/office/officeart/2016/7/layout/RepeatingBendingProcessNew"/>
    <dgm:cxn modelId="{FE6D2833-2511-DE45-AC57-F3068B29118D}" srcId="{A2481312-38E1-7046-B621-3698E4422DAA}" destId="{5204E77F-3DB3-9849-A6B9-006688064E8B}" srcOrd="6" destOrd="0" parTransId="{F1099034-A091-514B-84C5-E1B3A88D4D39}" sibTransId="{EB8CB6D7-94EF-FD4F-945B-860A6BCFF91D}"/>
    <dgm:cxn modelId="{E31ED937-1EB3-9A46-9E90-BA03833B3250}" type="presOf" srcId="{EB8CB6D7-94EF-FD4F-945B-860A6BCFF91D}" destId="{12BA1469-C1D2-DF40-93E4-109B7E8E71E5}" srcOrd="1" destOrd="0" presId="urn:microsoft.com/office/officeart/2016/7/layout/RepeatingBendingProcessNew"/>
    <dgm:cxn modelId="{3287E738-32B4-2542-BB93-3B01ABC81ABE}" type="presOf" srcId="{BC0DDA8B-267A-5749-A8AB-85FBE1C3C365}" destId="{57132EBC-11D0-2147-B92A-887ED1D0F336}" srcOrd="0" destOrd="0" presId="urn:microsoft.com/office/officeart/2016/7/layout/RepeatingBendingProcessNew"/>
    <dgm:cxn modelId="{6146A53F-6B75-F74D-B5BC-0544F19EFE20}" type="presOf" srcId="{D2E1F447-F6A5-4240-B441-EEBFE91A7CE6}" destId="{091E3274-CAA9-F64B-9EA9-BBD678891C56}" srcOrd="0" destOrd="0" presId="urn:microsoft.com/office/officeart/2016/7/layout/RepeatingBendingProcessNew"/>
    <dgm:cxn modelId="{F3C21843-2CDC-5F43-AB05-5EEB80D104DE}" type="presOf" srcId="{5E5BC3BD-75E8-3E40-9D7A-A1354E9F8F03}" destId="{64934B04-0502-8543-B01D-FD6B3A2F8E16}" srcOrd="1" destOrd="0" presId="urn:microsoft.com/office/officeart/2016/7/layout/RepeatingBendingProcessNew"/>
    <dgm:cxn modelId="{84BA3B45-27E6-3045-9C78-F4732F340176}" type="presOf" srcId="{5204E77F-3DB3-9849-A6B9-006688064E8B}" destId="{14C417AC-3A71-BA4D-8C57-EA91A75B9419}" srcOrd="0" destOrd="0" presId="urn:microsoft.com/office/officeart/2016/7/layout/RepeatingBendingProcessNew"/>
    <dgm:cxn modelId="{E1C46C60-1B30-714A-A3AE-05AA889907AE}" srcId="{A2481312-38E1-7046-B621-3698E4422DAA}" destId="{FC6094F5-23A8-714F-93BA-900F97112E5C}" srcOrd="1" destOrd="0" parTransId="{C0B2DC78-6D99-624E-9195-32A5905AF889}" sibTransId="{DEB2A9A9-2AFA-BA4B-9882-2036C60705F0}"/>
    <dgm:cxn modelId="{8478166B-147C-9C43-8C82-80867EBC0604}" srcId="{A2481312-38E1-7046-B621-3698E4422DAA}" destId="{15267E76-FE7F-A640-ABED-3D1EA0FDD43B}" srcOrd="3" destOrd="0" parTransId="{5FD53523-5202-9B4B-8023-ABE0E3764013}" sibTransId="{9F9A8A4C-8559-2B42-A4C1-78D5595D9B42}"/>
    <dgm:cxn modelId="{90A3DE71-71B7-8743-9599-1E802E3FD8B4}" type="presOf" srcId="{15267E76-FE7F-A640-ABED-3D1EA0FDD43B}" destId="{6571F008-D86F-E44C-9AED-9747A8AC9D1B}" srcOrd="0" destOrd="0" presId="urn:microsoft.com/office/officeart/2016/7/layout/RepeatingBendingProcessNew"/>
    <dgm:cxn modelId="{AC097D73-4F64-5148-82D3-0B7192FBA891}" type="presOf" srcId="{DEB2A9A9-2AFA-BA4B-9882-2036C60705F0}" destId="{F4EA6347-C6BF-9045-B903-A05E25A4D527}" srcOrd="1" destOrd="0" presId="urn:microsoft.com/office/officeart/2016/7/layout/RepeatingBendingProcessNew"/>
    <dgm:cxn modelId="{EFC0937E-3025-A249-A150-8EA918854DF8}" type="presOf" srcId="{5E5BC3BD-75E8-3E40-9D7A-A1354E9F8F03}" destId="{0789C2D4-2D99-F14C-A185-D40D4065F53D}" srcOrd="0" destOrd="0" presId="urn:microsoft.com/office/officeart/2016/7/layout/RepeatingBendingProcessNew"/>
    <dgm:cxn modelId="{5E539189-1C33-1D4F-B064-667DC9853C7D}" type="presOf" srcId="{8D6CAB8A-0AE6-E944-9982-C9699CDF0B18}" destId="{B60AED70-F7E0-BF40-A2C6-402F01A492E9}" srcOrd="1" destOrd="0" presId="urn:microsoft.com/office/officeart/2016/7/layout/RepeatingBendingProcessNew"/>
    <dgm:cxn modelId="{8FB69E8F-07C2-824E-9E64-049C6ADA7FC0}" type="presOf" srcId="{9F9A8A4C-8559-2B42-A4C1-78D5595D9B42}" destId="{69814E72-7754-5142-861C-510B993FB265}" srcOrd="0" destOrd="0" presId="urn:microsoft.com/office/officeart/2016/7/layout/RepeatingBendingProcessNew"/>
    <dgm:cxn modelId="{653AD390-A23B-2448-B7F4-11DDCB509842}" type="presOf" srcId="{D3DB806C-6755-E44B-8FAC-E71131FF1228}" destId="{4F2ADC25-1954-964D-91D3-AD32F605C251}" srcOrd="0" destOrd="0" presId="urn:microsoft.com/office/officeart/2016/7/layout/RepeatingBendingProcessNew"/>
    <dgm:cxn modelId="{41EBDB93-1765-3147-A616-BF6108953F08}" srcId="{A2481312-38E1-7046-B621-3698E4422DAA}" destId="{BC0DDA8B-267A-5749-A8AB-85FBE1C3C365}" srcOrd="4" destOrd="0" parTransId="{62C19491-E816-C547-9435-6D21FA180EC5}" sibTransId="{7454DCAA-9DAB-9E42-8202-EBC186D3C51B}"/>
    <dgm:cxn modelId="{18558496-9F6A-8240-B1E0-2F6C3E6CDEB6}" type="presOf" srcId="{7454DCAA-9DAB-9E42-8202-EBC186D3C51B}" destId="{CCD9F0A3-F024-4C4F-95FC-8C25F284E2CD}" srcOrd="1" destOrd="0" presId="urn:microsoft.com/office/officeart/2016/7/layout/RepeatingBendingProcessNew"/>
    <dgm:cxn modelId="{C659C299-6373-524C-96FD-498F856ED9F7}" type="presOf" srcId="{0304240D-7DB2-2D47-978B-B76104CA7A28}" destId="{374AC91C-F475-A846-947C-A4A3FAC8295A}" srcOrd="1" destOrd="0" presId="urn:microsoft.com/office/officeart/2016/7/layout/RepeatingBendingProcessNew"/>
    <dgm:cxn modelId="{FD04409C-2DF9-4F48-A444-EA8ADAB4C314}" type="presOf" srcId="{AEE3940A-0F03-174D-9201-FC3AE419EC78}" destId="{CEC03A9A-5534-9B40-A7DB-7F741049923E}" srcOrd="0" destOrd="0" presId="urn:microsoft.com/office/officeart/2016/7/layout/RepeatingBendingProcessNew"/>
    <dgm:cxn modelId="{3DDF42A5-1868-7C4E-932D-2EBAC334FEC9}" type="presOf" srcId="{0304240D-7DB2-2D47-978B-B76104CA7A28}" destId="{BFEAE090-7806-C64A-B73F-0C8F90033076}" srcOrd="0" destOrd="0" presId="urn:microsoft.com/office/officeart/2016/7/layout/RepeatingBendingProcessNew"/>
    <dgm:cxn modelId="{8E177DA7-00EC-144A-83E7-9917FD361134}" srcId="{A2481312-38E1-7046-B621-3698E4422DAA}" destId="{CE4B74C9-FF19-4942-B843-6338389C8B7C}" srcOrd="2" destOrd="0" parTransId="{8FCD86F7-6717-864F-AB4D-7414CD416187}" sibTransId="{5E5BC3BD-75E8-3E40-9D7A-A1354E9F8F03}"/>
    <dgm:cxn modelId="{ADBACFAB-F0A4-BB4C-A159-8810B02270F5}" type="presOf" srcId="{8D6CAB8A-0AE6-E944-9982-C9699CDF0B18}" destId="{4E6F525C-214C-9F4D-AA6F-8BB4E9F52AE3}" srcOrd="0" destOrd="0" presId="urn:microsoft.com/office/officeart/2016/7/layout/RepeatingBendingProcessNew"/>
    <dgm:cxn modelId="{A5FA95B1-5F99-8F44-B2CD-A8E957FD4DD0}" type="presOf" srcId="{DF18F294-82F7-F746-A4A4-647CFD976A6B}" destId="{45376AFE-D256-894B-ADB0-96994A299D4F}" srcOrd="0" destOrd="0" presId="urn:microsoft.com/office/officeart/2016/7/layout/RepeatingBendingProcessNew"/>
    <dgm:cxn modelId="{F2EF8DB6-0E6C-074C-A72F-C35EAB71DBF5}" srcId="{A2481312-38E1-7046-B621-3698E4422DAA}" destId="{DF18F294-82F7-F746-A4A4-647CFD976A6B}" srcOrd="8" destOrd="0" parTransId="{E27130A7-B605-8340-B961-831BE8F4F99B}" sibTransId="{9D30ADCB-35F7-F445-A4C7-0BA392FFADD4}"/>
    <dgm:cxn modelId="{27866CC9-042F-B74E-9491-460C533A38FA}" type="presOf" srcId="{A2481312-38E1-7046-B621-3698E4422DAA}" destId="{B62E3FB8-775F-ED4C-AC32-54CABB35219B}" srcOrd="0" destOrd="0" presId="urn:microsoft.com/office/officeart/2016/7/layout/RepeatingBendingProcessNew"/>
    <dgm:cxn modelId="{D400B0C9-C1C4-BF46-BA4A-0197B68E7246}" type="presOf" srcId="{DEB2A9A9-2AFA-BA4B-9882-2036C60705F0}" destId="{0567EE7C-C157-7C40-AFD2-C9FD1CC0762D}" srcOrd="0" destOrd="0" presId="urn:microsoft.com/office/officeart/2016/7/layout/RepeatingBendingProcessNew"/>
    <dgm:cxn modelId="{292E32CB-C7D6-9240-A2CF-5B296421A35B}" type="presOf" srcId="{FC6094F5-23A8-714F-93BA-900F97112E5C}" destId="{F93B4A14-1C9F-0742-B6E4-2B24949E29BC}" srcOrd="0" destOrd="0" presId="urn:microsoft.com/office/officeart/2016/7/layout/RepeatingBendingProcessNew"/>
    <dgm:cxn modelId="{8AAB8DF4-C973-9248-BC02-65CE7B1C7109}" srcId="{A2481312-38E1-7046-B621-3698E4422DAA}" destId="{D3DB806C-6755-E44B-8FAC-E71131FF1228}" srcOrd="7" destOrd="0" parTransId="{A4A33DAF-19F4-C044-9457-B949ACEEBF99}" sibTransId="{8D6CAB8A-0AE6-E944-9982-C9699CDF0B18}"/>
    <dgm:cxn modelId="{3BF7B24E-254B-D44E-B964-A0B31594B8A7}" type="presParOf" srcId="{B62E3FB8-775F-ED4C-AC32-54CABB35219B}" destId="{113B89EA-0B35-B247-AC17-91E84F02AB5D}" srcOrd="0" destOrd="0" presId="urn:microsoft.com/office/officeart/2016/7/layout/RepeatingBendingProcessNew"/>
    <dgm:cxn modelId="{00AF7D1B-D46B-F743-AB00-DA485BAF9860}" type="presParOf" srcId="{B62E3FB8-775F-ED4C-AC32-54CABB35219B}" destId="{BFEAE090-7806-C64A-B73F-0C8F90033076}" srcOrd="1" destOrd="0" presId="urn:microsoft.com/office/officeart/2016/7/layout/RepeatingBendingProcessNew"/>
    <dgm:cxn modelId="{BF52B885-5668-7941-B244-14275AC709BB}" type="presParOf" srcId="{BFEAE090-7806-C64A-B73F-0C8F90033076}" destId="{374AC91C-F475-A846-947C-A4A3FAC8295A}" srcOrd="0" destOrd="0" presId="urn:microsoft.com/office/officeart/2016/7/layout/RepeatingBendingProcessNew"/>
    <dgm:cxn modelId="{4DC2D70D-2F90-074F-8519-C90302DFE035}" type="presParOf" srcId="{B62E3FB8-775F-ED4C-AC32-54CABB35219B}" destId="{F93B4A14-1C9F-0742-B6E4-2B24949E29BC}" srcOrd="2" destOrd="0" presId="urn:microsoft.com/office/officeart/2016/7/layout/RepeatingBendingProcessNew"/>
    <dgm:cxn modelId="{5C5E31FD-D9EF-0B45-9E98-33632CB15C8B}" type="presParOf" srcId="{B62E3FB8-775F-ED4C-AC32-54CABB35219B}" destId="{0567EE7C-C157-7C40-AFD2-C9FD1CC0762D}" srcOrd="3" destOrd="0" presId="urn:microsoft.com/office/officeart/2016/7/layout/RepeatingBendingProcessNew"/>
    <dgm:cxn modelId="{51D5D0E4-8010-7D49-AB12-B0648A52B754}" type="presParOf" srcId="{0567EE7C-C157-7C40-AFD2-C9FD1CC0762D}" destId="{F4EA6347-C6BF-9045-B903-A05E25A4D527}" srcOrd="0" destOrd="0" presId="urn:microsoft.com/office/officeart/2016/7/layout/RepeatingBendingProcessNew"/>
    <dgm:cxn modelId="{F381337B-EC61-C84F-A227-5685D7DE15D7}" type="presParOf" srcId="{B62E3FB8-775F-ED4C-AC32-54CABB35219B}" destId="{8906939D-895F-4B4D-A62D-3A7B5BD1C826}" srcOrd="4" destOrd="0" presId="urn:microsoft.com/office/officeart/2016/7/layout/RepeatingBendingProcessNew"/>
    <dgm:cxn modelId="{74F70B5E-D3C9-514B-8BD0-24CEECE653DD}" type="presParOf" srcId="{B62E3FB8-775F-ED4C-AC32-54CABB35219B}" destId="{0789C2D4-2D99-F14C-A185-D40D4065F53D}" srcOrd="5" destOrd="0" presId="urn:microsoft.com/office/officeart/2016/7/layout/RepeatingBendingProcessNew"/>
    <dgm:cxn modelId="{178EB0F3-D888-9945-9EC6-A15FA4BD8645}" type="presParOf" srcId="{0789C2D4-2D99-F14C-A185-D40D4065F53D}" destId="{64934B04-0502-8543-B01D-FD6B3A2F8E16}" srcOrd="0" destOrd="0" presId="urn:microsoft.com/office/officeart/2016/7/layout/RepeatingBendingProcessNew"/>
    <dgm:cxn modelId="{19C0588C-6EFF-774A-B55B-ED11C00B91D7}" type="presParOf" srcId="{B62E3FB8-775F-ED4C-AC32-54CABB35219B}" destId="{6571F008-D86F-E44C-9AED-9747A8AC9D1B}" srcOrd="6" destOrd="0" presId="urn:microsoft.com/office/officeart/2016/7/layout/RepeatingBendingProcessNew"/>
    <dgm:cxn modelId="{8B422063-3EFA-4A49-BCF7-0344C9BA9984}" type="presParOf" srcId="{B62E3FB8-775F-ED4C-AC32-54CABB35219B}" destId="{69814E72-7754-5142-861C-510B993FB265}" srcOrd="7" destOrd="0" presId="urn:microsoft.com/office/officeart/2016/7/layout/RepeatingBendingProcessNew"/>
    <dgm:cxn modelId="{620F6FF0-DF74-8D48-97CF-DFDA8F73DAB1}" type="presParOf" srcId="{69814E72-7754-5142-861C-510B993FB265}" destId="{F4CC8102-9D66-C843-8E6A-6B344B6E1626}" srcOrd="0" destOrd="0" presId="urn:microsoft.com/office/officeart/2016/7/layout/RepeatingBendingProcessNew"/>
    <dgm:cxn modelId="{9B6DC7D7-63AC-EA43-A8EA-439A12BA1D11}" type="presParOf" srcId="{B62E3FB8-775F-ED4C-AC32-54CABB35219B}" destId="{57132EBC-11D0-2147-B92A-887ED1D0F336}" srcOrd="8" destOrd="0" presId="urn:microsoft.com/office/officeart/2016/7/layout/RepeatingBendingProcessNew"/>
    <dgm:cxn modelId="{AB9CF3E0-ED20-294A-9928-E03BAD3BF9C6}" type="presParOf" srcId="{B62E3FB8-775F-ED4C-AC32-54CABB35219B}" destId="{A776DB00-CF6F-1D40-A6A3-5D5DF193DBF1}" srcOrd="9" destOrd="0" presId="urn:microsoft.com/office/officeart/2016/7/layout/RepeatingBendingProcessNew"/>
    <dgm:cxn modelId="{C6B3A097-C021-6C47-94A7-C1CFF18996F5}" type="presParOf" srcId="{A776DB00-CF6F-1D40-A6A3-5D5DF193DBF1}" destId="{CCD9F0A3-F024-4C4F-95FC-8C25F284E2CD}" srcOrd="0" destOrd="0" presId="urn:microsoft.com/office/officeart/2016/7/layout/RepeatingBendingProcessNew"/>
    <dgm:cxn modelId="{ABA2CA93-A03B-E24F-AC88-437511A97CF2}" type="presParOf" srcId="{B62E3FB8-775F-ED4C-AC32-54CABB35219B}" destId="{CEC03A9A-5534-9B40-A7DB-7F741049923E}" srcOrd="10" destOrd="0" presId="urn:microsoft.com/office/officeart/2016/7/layout/RepeatingBendingProcessNew"/>
    <dgm:cxn modelId="{B662840E-6028-D24B-94FD-EFEC430C0E8D}" type="presParOf" srcId="{B62E3FB8-775F-ED4C-AC32-54CABB35219B}" destId="{091E3274-CAA9-F64B-9EA9-BBD678891C56}" srcOrd="11" destOrd="0" presId="urn:microsoft.com/office/officeart/2016/7/layout/RepeatingBendingProcessNew"/>
    <dgm:cxn modelId="{DEC16D4C-9A10-0A4B-85A9-ED881B436FC8}" type="presParOf" srcId="{091E3274-CAA9-F64B-9EA9-BBD678891C56}" destId="{700342BD-1738-7C43-8339-6C074E781491}" srcOrd="0" destOrd="0" presId="urn:microsoft.com/office/officeart/2016/7/layout/RepeatingBendingProcessNew"/>
    <dgm:cxn modelId="{28B15EA7-EFE3-774B-90C1-12BE9B2EDEB2}" type="presParOf" srcId="{B62E3FB8-775F-ED4C-AC32-54CABB35219B}" destId="{14C417AC-3A71-BA4D-8C57-EA91A75B9419}" srcOrd="12" destOrd="0" presId="urn:microsoft.com/office/officeart/2016/7/layout/RepeatingBendingProcessNew"/>
    <dgm:cxn modelId="{41319A2A-72A1-1448-9B69-3154D1D7BCFD}" type="presParOf" srcId="{B62E3FB8-775F-ED4C-AC32-54CABB35219B}" destId="{7F47954D-D02A-254B-8200-7A0182B54508}" srcOrd="13" destOrd="0" presId="urn:microsoft.com/office/officeart/2016/7/layout/RepeatingBendingProcessNew"/>
    <dgm:cxn modelId="{E7F577FF-8AFE-C840-B687-B5ED93A3A5FD}" type="presParOf" srcId="{7F47954D-D02A-254B-8200-7A0182B54508}" destId="{12BA1469-C1D2-DF40-93E4-109B7E8E71E5}" srcOrd="0" destOrd="0" presId="urn:microsoft.com/office/officeart/2016/7/layout/RepeatingBendingProcessNew"/>
    <dgm:cxn modelId="{5E428A63-FB31-2C42-890B-8E935D51528C}" type="presParOf" srcId="{B62E3FB8-775F-ED4C-AC32-54CABB35219B}" destId="{4F2ADC25-1954-964D-91D3-AD32F605C251}" srcOrd="14" destOrd="0" presId="urn:microsoft.com/office/officeart/2016/7/layout/RepeatingBendingProcessNew"/>
    <dgm:cxn modelId="{942BE7A2-9007-5E43-8DE2-AFBB031EE0DD}" type="presParOf" srcId="{B62E3FB8-775F-ED4C-AC32-54CABB35219B}" destId="{4E6F525C-214C-9F4D-AA6F-8BB4E9F52AE3}" srcOrd="15" destOrd="0" presId="urn:microsoft.com/office/officeart/2016/7/layout/RepeatingBendingProcessNew"/>
    <dgm:cxn modelId="{37F3E317-4BFD-FD42-9EB9-C536461707B0}" type="presParOf" srcId="{4E6F525C-214C-9F4D-AA6F-8BB4E9F52AE3}" destId="{B60AED70-F7E0-BF40-A2C6-402F01A492E9}" srcOrd="0" destOrd="0" presId="urn:microsoft.com/office/officeart/2016/7/layout/RepeatingBendingProcessNew"/>
    <dgm:cxn modelId="{318AF23B-592C-C749-A3F8-E1F07741B5A2}" type="presParOf" srcId="{B62E3FB8-775F-ED4C-AC32-54CABB35219B}" destId="{45376AFE-D256-894B-ADB0-96994A299D4F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EAE090-7806-C64A-B73F-0C8F90033076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113B89EA-0B35-B247-AC17-91E84F02AB5D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Understand pump internals</a:t>
          </a:r>
        </a:p>
      </dsp:txBody>
      <dsp:txXfrm>
        <a:off x="748607" y="2795"/>
        <a:ext cx="1922896" cy="1153737"/>
      </dsp:txXfrm>
    </dsp:sp>
    <dsp:sp modelId="{0567EE7C-C157-7C40-AFD2-C9FD1CC0762D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F93B4A14-1C9F-0742-B6E4-2B24949E29BC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Water pump field analysis</a:t>
          </a:r>
        </a:p>
      </dsp:txBody>
      <dsp:txXfrm>
        <a:off x="3113770" y="2795"/>
        <a:ext cx="1922896" cy="1153737"/>
      </dsp:txXfrm>
    </dsp:sp>
    <dsp:sp modelId="{0789C2D4-2D99-F14C-A185-D40D4065F53D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8906939D-895F-4B4D-A62D-3A7B5BD1C826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IoT sensor research/ Installation</a:t>
          </a:r>
        </a:p>
      </dsp:txBody>
      <dsp:txXfrm>
        <a:off x="5478933" y="2795"/>
        <a:ext cx="1922896" cy="1153737"/>
      </dsp:txXfrm>
    </dsp:sp>
    <dsp:sp modelId="{69814E72-7754-5142-861C-510B993FB265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6571F008-D86F-E44C-9AED-9747A8AC9D1B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Configure IoT gateway</a:t>
          </a:r>
        </a:p>
      </dsp:txBody>
      <dsp:txXfrm>
        <a:off x="7844095" y="2795"/>
        <a:ext cx="1922896" cy="1153737"/>
      </dsp:txXfrm>
    </dsp:sp>
    <dsp:sp modelId="{A776DB00-CF6F-1D40-A6A3-5D5DF193DBF1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57132EBC-11D0-2147-B92A-887ED1D0F336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Connect IoT gateway to cloud services</a:t>
          </a:r>
        </a:p>
      </dsp:txBody>
      <dsp:txXfrm>
        <a:off x="748607" y="1598800"/>
        <a:ext cx="1922896" cy="1153737"/>
      </dsp:txXfrm>
    </dsp:sp>
    <dsp:sp modelId="{091E3274-CAA9-F64B-9EA9-BBD678891C56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CEC03A9A-5534-9B40-A7DB-7F741049923E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Receive stream data on Cloud</a:t>
          </a:r>
        </a:p>
      </dsp:txBody>
      <dsp:txXfrm>
        <a:off x="3113770" y="1598800"/>
        <a:ext cx="1922896" cy="1153737"/>
      </dsp:txXfrm>
    </dsp:sp>
    <dsp:sp modelId="{7F47954D-D02A-254B-8200-7A0182B54508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14C417AC-3A71-BA4D-8C57-EA91A75B9419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Pre-Process data</a:t>
          </a:r>
        </a:p>
      </dsp:txBody>
      <dsp:txXfrm>
        <a:off x="5478933" y="1598800"/>
        <a:ext cx="1922896" cy="1153737"/>
      </dsp:txXfrm>
    </dsp:sp>
    <dsp:sp modelId="{4E6F525C-214C-9F4D-AA6F-8BB4E9F52AE3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4F2ADC25-1954-964D-91D3-AD32F605C251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ML Model Analysis</a:t>
          </a:r>
        </a:p>
      </dsp:txBody>
      <dsp:txXfrm>
        <a:off x="7844095" y="1598800"/>
        <a:ext cx="1922896" cy="1153737"/>
      </dsp:txXfrm>
    </dsp:sp>
    <dsp:sp modelId="{45376AFE-D256-894B-ADB0-96994A299D4F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Result Dashboard</a:t>
          </a:r>
        </a:p>
      </dsp:txBody>
      <dsp:txXfrm>
        <a:off x="748607" y="3194804"/>
        <a:ext cx="1922896" cy="1153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10D98-A00D-834E-B3CC-A44FFE709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DB215-3184-E242-BF08-0A1F928C1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D8137-A722-6B46-BA43-E2D766AC0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0F4B-8F38-DA48-9910-58673A92F4F2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50F3A-992C-EB49-B983-0D68FD910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9FF80-641D-274A-9E80-671658308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37F14-CD4B-FC47-9777-2E4351AD7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7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165E-9224-FD44-B71A-25EB6A395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36140-5AB3-2D4F-AB0F-FBDD2C48B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C2CC0-22F7-004B-B8F7-27C4B6B37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0F4B-8F38-DA48-9910-58673A92F4F2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0F5D7-86A7-A645-BC71-B0B4BA2D1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88B1C-71D9-644D-8010-C2520E2D6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37F14-CD4B-FC47-9777-2E4351AD7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16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24C6D8-6141-0F4B-BEA3-71EBFECBA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CB096-BF0E-8849-987E-AF7291E1F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9DB62-ED71-4B40-8C88-20C20C657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0F4B-8F38-DA48-9910-58673A92F4F2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B7A65-C687-1B45-8902-212AAD21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2B208-2D93-2B4B-9C0A-5843F054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37F14-CD4B-FC47-9777-2E4351AD7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6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0E8A0-B4EB-D140-AA01-36EB7288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00FA5-0D64-C247-A9E2-C7C7F6000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7A8E5-364A-2B4C-AD23-86D3B2CDA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0F4B-8F38-DA48-9910-58673A92F4F2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51AD0-D3F3-8540-9F0B-D1D0B62C0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44FAE-EAA8-D841-A509-2458251C2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37F14-CD4B-FC47-9777-2E4351AD7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9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4B7B0-F569-C54F-AA3F-2F8B1BAD2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DBF94-A2AC-F64E-BDCA-F56A39959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8C714-3A09-AC49-B54A-B196CFE12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0F4B-8F38-DA48-9910-58673A92F4F2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889A8-F2C7-E145-BC9B-C0F3FC601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FFCA5-D6BA-5E48-884D-D389AFD9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37F14-CD4B-FC47-9777-2E4351AD7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12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40F51-623E-2D45-BF49-2BB5BE10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B6EA8-F4A3-0A43-8614-D716E2938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6BEA7-FE26-7349-811F-EFFC7F6CB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C3245-9A60-FB49-911F-0AE5A05F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0F4B-8F38-DA48-9910-58673A92F4F2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A14C4-4D5E-074F-98DF-63034C7A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A2745-FAD5-4D4E-81B8-C0D6243BD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37F14-CD4B-FC47-9777-2E4351AD7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42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2A76A-A2F0-694C-8B5F-1760C1C7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36F3B-9B19-234A-B99B-22A0FF962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83674-824C-5341-ADC5-D7AD97AEF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ACE997-E016-DC47-B38F-A9A237572D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1AB903-E5E5-D048-86C8-86BA57009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C5410D-41CF-2B4E-8812-7DF3FE0F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0F4B-8F38-DA48-9910-58673A92F4F2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819FF9-F829-A94A-82FF-6BB86178F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160714-E8AA-D348-B51E-B35869559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37F14-CD4B-FC47-9777-2E4351AD7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02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B91F3-7DE4-0546-AB44-FAD26FAF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AC340D-C289-264B-BB3F-8B0F2C609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0F4B-8F38-DA48-9910-58673A92F4F2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66A2D-38B0-7A41-8325-4B54DFA01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3AE66D-65DC-F643-A33A-461927B9E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37F14-CD4B-FC47-9777-2E4351AD7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77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CD297-B30F-8840-8E40-91497A895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0F4B-8F38-DA48-9910-58673A92F4F2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641F0-6B68-A740-8D9A-4AD010C5E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D926C-ADAF-5C4E-919B-027CE596B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37F14-CD4B-FC47-9777-2E4351AD7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38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DA91E-6AC4-3342-A2DA-66737DFD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9D619-305B-DC4E-96AE-8F0F46225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F88BE8-1583-E842-A01A-618DFB5ED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6B67B-C20F-FB41-91DB-ECA800A8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0F4B-8F38-DA48-9910-58673A92F4F2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D45A8-D033-444D-BD34-84F80EA2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6055F-90BB-234B-AF91-76818478B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37F14-CD4B-FC47-9777-2E4351AD7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17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7FF7-F140-034C-BEEC-E09E8948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21CB9F-F704-E443-823C-8E8B31219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F470A-3515-CA49-B7BC-0B5345120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31715-D41D-7943-831D-BBBC7D086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0F4B-8F38-DA48-9910-58673A92F4F2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5D9DC-1941-F84B-8519-09D5F54A3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799A6-22C3-9448-9A5A-CBFEEF134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37F14-CD4B-FC47-9777-2E4351AD7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70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9ADF23-327D-4D49-B137-FB6D3199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4A915-6E38-6C42-BCA9-D1EB63B1F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42ECC-7865-9640-9384-F4225CD43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0F4B-8F38-DA48-9910-58673A92F4F2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BBA9F-AD22-5B4C-A7C3-D80FFEFC9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04A22-0C16-F845-8C0A-4E9227CA88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37F14-CD4B-FC47-9777-2E4351AD7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ah.github.io/posts/2015-08-Understanding-LSTMs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Flow-Diagram-of-ARIMA-Model-ARIMA-is-also-known-as-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i.2020.296755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ADC0E-F222-1743-B248-9719FA7B6F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1````````````````````````````````z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391F1D-8875-A04B-ABAC-358EE94A45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57E2698-AFC2-A544-B44F-873F0780D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3E604C-3243-CA4F-84FA-644F8944E643}"/>
              </a:ext>
            </a:extLst>
          </p:cNvPr>
          <p:cNvSpPr txBox="1"/>
          <p:nvPr/>
        </p:nvSpPr>
        <p:spPr>
          <a:xfrm>
            <a:off x="5387546" y="3017263"/>
            <a:ext cx="664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Predictive Analytics in Manufacturing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28509-5FEB-4543-8908-0B23ED21E14E}"/>
              </a:ext>
            </a:extLst>
          </p:cNvPr>
          <p:cNvSpPr txBox="1"/>
          <p:nvPr/>
        </p:nvSpPr>
        <p:spPr>
          <a:xfrm>
            <a:off x="9687697" y="6249969"/>
            <a:ext cx="282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Sowmya Ravichandran</a:t>
            </a:r>
          </a:p>
        </p:txBody>
      </p:sp>
    </p:spTree>
    <p:extLst>
      <p:ext uri="{BB962C8B-B14F-4D97-AF65-F5344CB8AC3E}">
        <p14:creationId xmlns:p14="http://schemas.microsoft.com/office/powerpoint/2010/main" val="3828918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1410" y="-11430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E1B645-EE3A-F149-A4F8-47F496C45C59}"/>
              </a:ext>
            </a:extLst>
          </p:cNvPr>
          <p:cNvSpPr/>
          <p:nvPr/>
        </p:nvSpPr>
        <p:spPr>
          <a:xfrm>
            <a:off x="2506551" y="2843584"/>
            <a:ext cx="73365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Project Requirements &amp; Task Organization</a:t>
            </a:r>
          </a:p>
        </p:txBody>
      </p:sp>
    </p:spTree>
    <p:extLst>
      <p:ext uri="{BB962C8B-B14F-4D97-AF65-F5344CB8AC3E}">
        <p14:creationId xmlns:p14="http://schemas.microsoft.com/office/powerpoint/2010/main" val="1685718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2ED5114-DD17-8C41-9E26-997C9A68B797}"/>
              </a:ext>
            </a:extLst>
          </p:cNvPr>
          <p:cNvSpPr/>
          <p:nvPr/>
        </p:nvSpPr>
        <p:spPr>
          <a:xfrm>
            <a:off x="4464050" y="163820"/>
            <a:ext cx="3519056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ea typeface="+mj-ea"/>
                <a:cs typeface="+mj-cs"/>
              </a:rPr>
              <a:t>Project Requirements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B9808A-F340-E948-B694-DAA54E0D56AC}"/>
              </a:ext>
            </a:extLst>
          </p:cNvPr>
          <p:cNvSpPr txBox="1"/>
          <p:nvPr/>
        </p:nvSpPr>
        <p:spPr>
          <a:xfrm>
            <a:off x="1247626" y="1433458"/>
            <a:ext cx="2519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 Requirement</a:t>
            </a:r>
          </a:p>
          <a:p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FF52C-8C07-B743-8D87-711A2E95895F}"/>
              </a:ext>
            </a:extLst>
          </p:cNvPr>
          <p:cNvSpPr txBox="1"/>
          <p:nvPr/>
        </p:nvSpPr>
        <p:spPr>
          <a:xfrm>
            <a:off x="6670220" y="1433458"/>
            <a:ext cx="2772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Device Requirement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CCE3D3-AADB-5648-8834-8E5A58081698}"/>
              </a:ext>
            </a:extLst>
          </p:cNvPr>
          <p:cNvSpPr txBox="1"/>
          <p:nvPr/>
        </p:nvSpPr>
        <p:spPr>
          <a:xfrm>
            <a:off x="1247626" y="2291396"/>
            <a:ext cx="3519057" cy="2805063"/>
          </a:xfrm>
          <a:custGeom>
            <a:avLst/>
            <a:gdLst>
              <a:gd name="connsiteX0" fmla="*/ 0 w 3519057"/>
              <a:gd name="connsiteY0" fmla="*/ 0 h 2805063"/>
              <a:gd name="connsiteX1" fmla="*/ 3519057 w 3519057"/>
              <a:gd name="connsiteY1" fmla="*/ 0 h 2805063"/>
              <a:gd name="connsiteX2" fmla="*/ 3519057 w 3519057"/>
              <a:gd name="connsiteY2" fmla="*/ 2805063 h 2805063"/>
              <a:gd name="connsiteX3" fmla="*/ 0 w 3519057"/>
              <a:gd name="connsiteY3" fmla="*/ 2805063 h 2805063"/>
              <a:gd name="connsiteX4" fmla="*/ 0 w 3519057"/>
              <a:gd name="connsiteY4" fmla="*/ 0 h 280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057" h="2805063" extrusionOk="0">
                <a:moveTo>
                  <a:pt x="0" y="0"/>
                </a:moveTo>
                <a:cubicBezTo>
                  <a:pt x="887975" y="-101487"/>
                  <a:pt x="2991280" y="-162162"/>
                  <a:pt x="3519057" y="0"/>
                </a:cubicBezTo>
                <a:cubicBezTo>
                  <a:pt x="3579770" y="682712"/>
                  <a:pt x="3457985" y="2113883"/>
                  <a:pt x="3519057" y="2805063"/>
                </a:cubicBezTo>
                <a:cubicBezTo>
                  <a:pt x="2555789" y="2855128"/>
                  <a:pt x="1182120" y="2646614"/>
                  <a:pt x="0" y="2805063"/>
                </a:cubicBezTo>
                <a:cubicBezTo>
                  <a:pt x="-24452" y="1589715"/>
                  <a:pt x="-67663" y="415818"/>
                  <a:pt x="0" y="0"/>
                </a:cubicBezTo>
                <a:close/>
              </a:path>
            </a:pathLst>
          </a:custGeom>
          <a:noFill/>
          <a:ln w="6350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Time Series data(every minute) from sensors.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Pre-processing and normalize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Ensure Data security.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309352-64B8-AA4D-91F1-125F50854B33}"/>
              </a:ext>
            </a:extLst>
          </p:cNvPr>
          <p:cNvSpPr txBox="1"/>
          <p:nvPr/>
        </p:nvSpPr>
        <p:spPr>
          <a:xfrm>
            <a:off x="6782241" y="2291396"/>
            <a:ext cx="3758759" cy="2251065"/>
          </a:xfrm>
          <a:custGeom>
            <a:avLst/>
            <a:gdLst>
              <a:gd name="connsiteX0" fmla="*/ 0 w 3758759"/>
              <a:gd name="connsiteY0" fmla="*/ 0 h 2251065"/>
              <a:gd name="connsiteX1" fmla="*/ 3758759 w 3758759"/>
              <a:gd name="connsiteY1" fmla="*/ 0 h 2251065"/>
              <a:gd name="connsiteX2" fmla="*/ 3758759 w 3758759"/>
              <a:gd name="connsiteY2" fmla="*/ 2251065 h 2251065"/>
              <a:gd name="connsiteX3" fmla="*/ 0 w 3758759"/>
              <a:gd name="connsiteY3" fmla="*/ 2251065 h 2251065"/>
              <a:gd name="connsiteX4" fmla="*/ 0 w 3758759"/>
              <a:gd name="connsiteY4" fmla="*/ 0 h 225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8759" h="2251065" extrusionOk="0">
                <a:moveTo>
                  <a:pt x="0" y="0"/>
                </a:moveTo>
                <a:cubicBezTo>
                  <a:pt x="1855988" y="-101487"/>
                  <a:pt x="2036995" y="-162162"/>
                  <a:pt x="3758759" y="0"/>
                </a:cubicBezTo>
                <a:cubicBezTo>
                  <a:pt x="3819472" y="389344"/>
                  <a:pt x="3697687" y="1758627"/>
                  <a:pt x="3758759" y="2251065"/>
                </a:cubicBezTo>
                <a:cubicBezTo>
                  <a:pt x="2048619" y="2301130"/>
                  <a:pt x="1216739" y="2092616"/>
                  <a:pt x="0" y="2251065"/>
                </a:cubicBezTo>
                <a:cubicBezTo>
                  <a:pt x="-24452" y="2024828"/>
                  <a:pt x="-67663" y="319108"/>
                  <a:pt x="0" y="0"/>
                </a:cubicBezTo>
                <a:close/>
              </a:path>
            </a:pathLst>
          </a:custGeom>
          <a:noFill/>
          <a:ln w="6350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IoT sensors to record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IoT gateway to aggregate data from IoT sensors.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AWS VM’s.</a:t>
            </a:r>
          </a:p>
        </p:txBody>
      </p:sp>
    </p:spTree>
    <p:extLst>
      <p:ext uri="{BB962C8B-B14F-4D97-AF65-F5344CB8AC3E}">
        <p14:creationId xmlns:p14="http://schemas.microsoft.com/office/powerpoint/2010/main" val="3896364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1175C4-B9AE-5C42-A66D-5F10D6A812A3}"/>
              </a:ext>
            </a:extLst>
          </p:cNvPr>
          <p:cNvSpPr/>
          <p:nvPr/>
        </p:nvSpPr>
        <p:spPr>
          <a:xfrm>
            <a:off x="4384537" y="163820"/>
            <a:ext cx="360045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ea typeface="+mj-ea"/>
                <a:cs typeface="+mj-cs"/>
              </a:rPr>
              <a:t>Project Requirements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69E8E4-796E-EA47-AD7D-75EAA11E2F2F}"/>
              </a:ext>
            </a:extLst>
          </p:cNvPr>
          <p:cNvSpPr txBox="1"/>
          <p:nvPr/>
        </p:nvSpPr>
        <p:spPr>
          <a:xfrm>
            <a:off x="1324738" y="1174437"/>
            <a:ext cx="20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Cloud 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0121C-9E12-7243-B11A-24F11B330F05}"/>
              </a:ext>
            </a:extLst>
          </p:cNvPr>
          <p:cNvSpPr txBox="1"/>
          <p:nvPr/>
        </p:nvSpPr>
        <p:spPr>
          <a:xfrm>
            <a:off x="1324738" y="1994224"/>
            <a:ext cx="4019551" cy="3359061"/>
          </a:xfrm>
          <a:custGeom>
            <a:avLst/>
            <a:gdLst>
              <a:gd name="connsiteX0" fmla="*/ 0 w 4019551"/>
              <a:gd name="connsiteY0" fmla="*/ 0 h 3359061"/>
              <a:gd name="connsiteX1" fmla="*/ 4019551 w 4019551"/>
              <a:gd name="connsiteY1" fmla="*/ 0 h 3359061"/>
              <a:gd name="connsiteX2" fmla="*/ 4019551 w 4019551"/>
              <a:gd name="connsiteY2" fmla="*/ 3359061 h 3359061"/>
              <a:gd name="connsiteX3" fmla="*/ 0 w 4019551"/>
              <a:gd name="connsiteY3" fmla="*/ 3359061 h 3359061"/>
              <a:gd name="connsiteX4" fmla="*/ 0 w 4019551"/>
              <a:gd name="connsiteY4" fmla="*/ 0 h 3359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1" h="3359061" extrusionOk="0">
                <a:moveTo>
                  <a:pt x="0" y="0"/>
                </a:moveTo>
                <a:cubicBezTo>
                  <a:pt x="1503427" y="-101487"/>
                  <a:pt x="2206845" y="-162162"/>
                  <a:pt x="4019551" y="0"/>
                </a:cubicBezTo>
                <a:cubicBezTo>
                  <a:pt x="4080264" y="546132"/>
                  <a:pt x="3958479" y="1870830"/>
                  <a:pt x="4019551" y="3359061"/>
                </a:cubicBezTo>
                <a:cubicBezTo>
                  <a:pt x="3270830" y="3409126"/>
                  <a:pt x="823280" y="3200612"/>
                  <a:pt x="0" y="3359061"/>
                </a:cubicBezTo>
                <a:cubicBezTo>
                  <a:pt x="-24452" y="3012358"/>
                  <a:pt x="-67663" y="341672"/>
                  <a:pt x="0" y="0"/>
                </a:cubicBezTo>
                <a:close/>
              </a:path>
            </a:pathLst>
          </a:custGeom>
          <a:noFill/>
          <a:ln w="6350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Receive stream data from IoT gateway.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pre-processing.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Run ML models using AWS services.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EA2ABB-FAF6-DA4D-B463-862F303D8C44}"/>
              </a:ext>
            </a:extLst>
          </p:cNvPr>
          <p:cNvSpPr txBox="1"/>
          <p:nvPr/>
        </p:nvSpPr>
        <p:spPr>
          <a:xfrm>
            <a:off x="6752653" y="1173627"/>
            <a:ext cx="1124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Web UI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FFA2A9-6BC8-5341-AE48-4CB9995C6BA1}"/>
              </a:ext>
            </a:extLst>
          </p:cNvPr>
          <p:cNvSpPr txBox="1"/>
          <p:nvPr/>
        </p:nvSpPr>
        <p:spPr>
          <a:xfrm>
            <a:off x="6752653" y="1994224"/>
            <a:ext cx="4019552" cy="3913059"/>
          </a:xfrm>
          <a:custGeom>
            <a:avLst/>
            <a:gdLst>
              <a:gd name="connsiteX0" fmla="*/ 0 w 4019552"/>
              <a:gd name="connsiteY0" fmla="*/ 0 h 3913059"/>
              <a:gd name="connsiteX1" fmla="*/ 4019552 w 4019552"/>
              <a:gd name="connsiteY1" fmla="*/ 0 h 3913059"/>
              <a:gd name="connsiteX2" fmla="*/ 4019552 w 4019552"/>
              <a:gd name="connsiteY2" fmla="*/ 3913059 h 3913059"/>
              <a:gd name="connsiteX3" fmla="*/ 0 w 4019552"/>
              <a:gd name="connsiteY3" fmla="*/ 3913059 h 3913059"/>
              <a:gd name="connsiteX4" fmla="*/ 0 w 4019552"/>
              <a:gd name="connsiteY4" fmla="*/ 0 h 391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2" h="3913059" extrusionOk="0">
                <a:moveTo>
                  <a:pt x="0" y="0"/>
                </a:moveTo>
                <a:cubicBezTo>
                  <a:pt x="1502723" y="-101487"/>
                  <a:pt x="2206407" y="-162162"/>
                  <a:pt x="4019552" y="0"/>
                </a:cubicBezTo>
                <a:cubicBezTo>
                  <a:pt x="4080265" y="476429"/>
                  <a:pt x="3958480" y="2940068"/>
                  <a:pt x="4019552" y="3913059"/>
                </a:cubicBezTo>
                <a:cubicBezTo>
                  <a:pt x="3271164" y="3963124"/>
                  <a:pt x="824005" y="3754610"/>
                  <a:pt x="0" y="3913059"/>
                </a:cubicBezTo>
                <a:cubicBezTo>
                  <a:pt x="-24452" y="2623390"/>
                  <a:pt x="-67663" y="1131631"/>
                  <a:pt x="0" y="0"/>
                </a:cubicBezTo>
                <a:close/>
              </a:path>
            </a:pathLst>
          </a:custGeom>
          <a:noFill/>
          <a:ln w="6350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Water pump performance live dashboard.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IoT Sensors status (live/dead/malfunctioning)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Alerting system if anomaly is detected.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0413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4D5694-B5FC-0640-99F0-E21CDF6F9880}"/>
              </a:ext>
            </a:extLst>
          </p:cNvPr>
          <p:cNvSpPr/>
          <p:nvPr/>
        </p:nvSpPr>
        <p:spPr>
          <a:xfrm>
            <a:off x="4462536" y="322262"/>
            <a:ext cx="326390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ea typeface="+mj-ea"/>
                <a:cs typeface="+mj-cs"/>
              </a:rPr>
              <a:t>Task Organization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60279DBC-4B06-1D46-962C-B529B29B03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7630078"/>
              </p:ext>
            </p:extLst>
          </p:nvPr>
        </p:nvGraphicFramePr>
        <p:xfrm>
          <a:off x="836686" y="15335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2910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4226289-9C05-7343-A6C6-6B92CA29BAD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92" y="1389684"/>
            <a:ext cx="5738944" cy="387985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8E09DD5-C644-9346-84C7-81520E988A2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227" y="1389684"/>
            <a:ext cx="5311947" cy="3879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F461AF-AF39-5D4C-B023-E61674040BEC}"/>
              </a:ext>
            </a:extLst>
          </p:cNvPr>
          <p:cNvSpPr txBox="1"/>
          <p:nvPr/>
        </p:nvSpPr>
        <p:spPr>
          <a:xfrm>
            <a:off x="1148874" y="844826"/>
            <a:ext cx="3651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Work Breakdown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849BC-4C61-5643-8C5D-474A40DF207F}"/>
              </a:ext>
            </a:extLst>
          </p:cNvPr>
          <p:cNvSpPr txBox="1"/>
          <p:nvPr/>
        </p:nvSpPr>
        <p:spPr>
          <a:xfrm>
            <a:off x="8263381" y="844825"/>
            <a:ext cx="1587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PERT Chart</a:t>
            </a:r>
          </a:p>
        </p:txBody>
      </p:sp>
    </p:spTree>
    <p:extLst>
      <p:ext uri="{BB962C8B-B14F-4D97-AF65-F5344CB8AC3E}">
        <p14:creationId xmlns:p14="http://schemas.microsoft.com/office/powerpoint/2010/main" val="3204708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E1B645-EE3A-F149-A4F8-47F496C45C59}"/>
              </a:ext>
            </a:extLst>
          </p:cNvPr>
          <p:cNvSpPr/>
          <p:nvPr/>
        </p:nvSpPr>
        <p:spPr>
          <a:xfrm>
            <a:off x="3356451" y="2905780"/>
            <a:ext cx="54790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 Technology and Literature Survey</a:t>
            </a:r>
          </a:p>
        </p:txBody>
      </p:sp>
    </p:spTree>
    <p:extLst>
      <p:ext uri="{BB962C8B-B14F-4D97-AF65-F5344CB8AC3E}">
        <p14:creationId xmlns:p14="http://schemas.microsoft.com/office/powerpoint/2010/main" val="1958648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-6916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E1B645-EE3A-F149-A4F8-47F496C45C59}"/>
              </a:ext>
            </a:extLst>
          </p:cNvPr>
          <p:cNvSpPr/>
          <p:nvPr/>
        </p:nvSpPr>
        <p:spPr>
          <a:xfrm>
            <a:off x="1113575" y="826459"/>
            <a:ext cx="3445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 </a:t>
            </a:r>
            <a:endParaRPr lang="en-US" sz="2800" b="1" dirty="0"/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E09B5406-CDED-CE49-A5C2-EAC68F760B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1864679"/>
              </p:ext>
            </p:extLst>
          </p:nvPr>
        </p:nvGraphicFramePr>
        <p:xfrm>
          <a:off x="393831" y="461654"/>
          <a:ext cx="11533113" cy="4820206"/>
        </p:xfrm>
        <a:graphic>
          <a:graphicData uri="http://schemas.openxmlformats.org/drawingml/2006/table">
            <a:tbl>
              <a:tblPr firstRow="1" firstCol="1" bandRow="1"/>
              <a:tblGrid>
                <a:gridCol w="1655759">
                  <a:extLst>
                    <a:ext uri="{9D8B030D-6E8A-4147-A177-3AD203B41FA5}">
                      <a16:colId xmlns:a16="http://schemas.microsoft.com/office/drawing/2014/main" val="3644445899"/>
                    </a:ext>
                  </a:extLst>
                </a:gridCol>
                <a:gridCol w="1760224">
                  <a:extLst>
                    <a:ext uri="{9D8B030D-6E8A-4147-A177-3AD203B41FA5}">
                      <a16:colId xmlns:a16="http://schemas.microsoft.com/office/drawing/2014/main" val="2050154569"/>
                    </a:ext>
                  </a:extLst>
                </a:gridCol>
                <a:gridCol w="2954050">
                  <a:extLst>
                    <a:ext uri="{9D8B030D-6E8A-4147-A177-3AD203B41FA5}">
                      <a16:colId xmlns:a16="http://schemas.microsoft.com/office/drawing/2014/main" val="3756930176"/>
                    </a:ext>
                  </a:extLst>
                </a:gridCol>
                <a:gridCol w="2904682">
                  <a:extLst>
                    <a:ext uri="{9D8B030D-6E8A-4147-A177-3AD203B41FA5}">
                      <a16:colId xmlns:a16="http://schemas.microsoft.com/office/drawing/2014/main" val="184309419"/>
                    </a:ext>
                  </a:extLst>
                </a:gridCol>
                <a:gridCol w="2258398">
                  <a:extLst>
                    <a:ext uri="{9D8B030D-6E8A-4147-A177-3AD203B41FA5}">
                      <a16:colId xmlns:a16="http://schemas.microsoft.com/office/drawing/2014/main" val="32480537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Goal</a:t>
                      </a:r>
                      <a:endParaRPr lang="en-US" sz="1200" b="1" i="0" u="none" strike="noStrike" dirty="0">
                        <a:effectLst/>
                        <a:latin typeface="+mn-lt"/>
                      </a:endParaRPr>
                    </a:p>
                  </a:txBody>
                  <a:tcPr marL="58533" marR="58533" marT="813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Dataset</a:t>
                      </a:r>
                      <a:endParaRPr lang="en-US" sz="1200" b="1" i="0" u="none" strike="noStrike" dirty="0">
                        <a:effectLst/>
                        <a:latin typeface="+mn-lt"/>
                      </a:endParaRPr>
                    </a:p>
                  </a:txBody>
                  <a:tcPr marL="58533" marR="58533" marT="813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Solution </a:t>
                      </a:r>
                      <a:endParaRPr lang="en-US" sz="1200" b="1" i="0" u="none" strike="noStrike" dirty="0">
                        <a:effectLst/>
                        <a:latin typeface="+mn-lt"/>
                      </a:endParaRPr>
                    </a:p>
                  </a:txBody>
                  <a:tcPr marL="58533" marR="58533" marT="813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Performance</a:t>
                      </a:r>
                      <a:endParaRPr lang="en-US" sz="1200" b="1" i="0" u="none" strike="noStrike" dirty="0">
                        <a:effectLst/>
                        <a:latin typeface="+mn-lt"/>
                      </a:endParaRPr>
                    </a:p>
                  </a:txBody>
                  <a:tcPr marL="58533" marR="58533" marT="813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Relevant finding</a:t>
                      </a:r>
                      <a:endParaRPr lang="en-US" sz="1200" b="1" i="0" u="none" strike="noStrike" dirty="0">
                        <a:effectLst/>
                        <a:latin typeface="+mn-lt"/>
                      </a:endParaRPr>
                    </a:p>
                  </a:txBody>
                  <a:tcPr marL="58533" marR="58533" marT="813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615426"/>
                  </a:ext>
                </a:extLst>
              </a:tr>
              <a:tr h="12643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Detecting defects in water pump in steam turbine [1]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Time series data collected from sensors for one year.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Preprocessing techniques like standardization scale [0,1] and [-1,1] and normalization are used to align the data to a common scale.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ARIMA and Regression Artificial Neural Network </a:t>
                      </a:r>
                      <a:r>
                        <a:rPr lang="en-US" sz="1200" dirty="0">
                          <a:effectLst/>
                          <a:latin typeface="TimesNewRomanPSMT"/>
                          <a:ea typeface="Times New Roman" panose="02020603050405020304" pitchFamily="18" charset="0"/>
                        </a:rPr>
                        <a:t>models are implemented.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The proposed algorithm ARIMA significantly outperforms an existing technique, Regression Artificial Neural Network.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IoT based machine learning is very efficient and cost effective.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Mahalanobis distance finds the outliers by measuring the predicted value distance and warn for inspecting the equipment.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3491420"/>
                  </a:ext>
                </a:extLst>
              </a:tr>
              <a:tr h="8558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Predicting failure and monitoring the status of water pump [2]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The data is collected from Tanzania Ministry of Water.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Data mining approach was used to find the patterns of the data. Recursive Feature Elimination (RFE) to extract important features.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XGBoost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 Random Forest, SVM models were used.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XGBoost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predicted the failure of the water pump with 80.38% accuracy.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Instead of human inspection, data mining techniques are particularly useful for swiftly gaining insights into data.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699850"/>
                  </a:ext>
                </a:extLst>
              </a:tr>
              <a:tr h="214581">
                <a:tc>
                  <a:txBody>
                    <a:bodyPr/>
                    <a:lstStyle/>
                    <a:p>
                      <a:pPr marL="0" marR="0"/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Wastewater Plant Reliability Prediction [3]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Data collected from the sensors capturing water level, capacity, current and flow and so on.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Imbalanced data is handled by using the under sampling and oversampling techniques. Artificial neural networks, Random Forest (RF) , Gradient Boosting Trees (GBT), K-Nearest Neighbors (KNN) are used.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A confusion matrix is utilized to see the prediction performance of the models. KNN gives the highest accuracy of 98.9% and 99.97%  compared to other models.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/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Data should be balanced, and more data for analysis is required. Pre-processing and data collecting in a timely manner are critical for any manufacturing machinery.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00800"/>
                  </a:ext>
                </a:extLst>
              </a:tr>
              <a:tr h="771438">
                <a:tc>
                  <a:txBody>
                    <a:bodyPr/>
                    <a:lstStyle/>
                    <a:p>
                      <a:pPr marL="0" marR="0"/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Electric submersible pump diagnosis [4]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Data of different components of the pump is collected using sensors.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URWPalladioL"/>
                          <a:ea typeface="Times New Roman" panose="02020603050405020304" pitchFamily="18" charset="0"/>
                          <a:cs typeface="+mn-cs"/>
                        </a:rPr>
                        <a:t>As an unsupervised machine learning model, Principal Component Analysis (PCA) is utilized.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URWPalladioL"/>
                          <a:ea typeface="Times New Roman" panose="02020603050405020304" pitchFamily="18" charset="0"/>
                          <a:cs typeface="+mn-cs"/>
                        </a:rPr>
                        <a:t>PCA has the capacity to anticipate dynamic changes and promptly identify issues.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URWPalladioL"/>
                          <a:ea typeface="Times New Roman" panose="02020603050405020304" pitchFamily="18" charset="0"/>
                          <a:cs typeface="+mn-cs"/>
                        </a:rPr>
                        <a:t>To forecast failures, PCA can be used as a  unsupervised machine learning and can be used to pre-processing data.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55488"/>
                  </a:ext>
                </a:extLst>
              </a:tr>
              <a:tr h="640286">
                <a:tc>
                  <a:txBody>
                    <a:bodyPr/>
                    <a:lstStyle/>
                    <a:p>
                      <a:pPr marL="0" marR="0"/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Detecting water pipe leaks with smart sensors [5]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Data is collected from the sensors.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2E2E2E"/>
                          </a:solidFill>
                          <a:effectLst/>
                          <a:latin typeface="Georgia" panose="02040502050405020303" pitchFamily="18" charset="0"/>
                          <a:ea typeface="Times New Roman" panose="02020603050405020304" pitchFamily="18" charset="0"/>
                        </a:rPr>
                        <a:t>Gradient boosting technique is used.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75% water leaks were correctly identified by the model.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2E2E2E"/>
                          </a:solidFill>
                          <a:effectLst/>
                          <a:latin typeface="Georgia" panose="02040502050405020303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Acoustic monitoring has proven to be the most effective method for detecting leaks.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756658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2385BF8-22ED-2F4F-8FC1-95395249785A}"/>
              </a:ext>
            </a:extLst>
          </p:cNvPr>
          <p:cNvSpPr txBox="1"/>
          <p:nvPr/>
        </p:nvSpPr>
        <p:spPr>
          <a:xfrm>
            <a:off x="4486512" y="-15114"/>
            <a:ext cx="24361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 Literature Survey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78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E1B645-EE3A-F149-A4F8-47F496C45C59}"/>
              </a:ext>
            </a:extLst>
          </p:cNvPr>
          <p:cNvSpPr/>
          <p:nvPr/>
        </p:nvSpPr>
        <p:spPr>
          <a:xfrm>
            <a:off x="1113575" y="826459"/>
            <a:ext cx="3445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 </a:t>
            </a:r>
            <a:endParaRPr 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037571-6CCF-D54B-AECF-8B918C71FF0A}"/>
              </a:ext>
            </a:extLst>
          </p:cNvPr>
          <p:cNvSpPr txBox="1"/>
          <p:nvPr/>
        </p:nvSpPr>
        <p:spPr>
          <a:xfrm>
            <a:off x="4586443" y="303239"/>
            <a:ext cx="3016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Technical Solutions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B9BC2A09-6A8D-1B46-B722-366286142B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2348647"/>
              </p:ext>
            </p:extLst>
          </p:nvPr>
        </p:nvGraphicFramePr>
        <p:xfrm>
          <a:off x="836683" y="1469356"/>
          <a:ext cx="10515603" cy="3724000"/>
        </p:xfrm>
        <a:graphic>
          <a:graphicData uri="http://schemas.openxmlformats.org/drawingml/2006/table">
            <a:tbl>
              <a:tblPr firstRow="1" firstCol="1" bandRow="1"/>
              <a:tblGrid>
                <a:gridCol w="1756492">
                  <a:extLst>
                    <a:ext uri="{9D8B030D-6E8A-4147-A177-3AD203B41FA5}">
                      <a16:colId xmlns:a16="http://schemas.microsoft.com/office/drawing/2014/main" val="3953108049"/>
                    </a:ext>
                  </a:extLst>
                </a:gridCol>
                <a:gridCol w="1606825">
                  <a:extLst>
                    <a:ext uri="{9D8B030D-6E8A-4147-A177-3AD203B41FA5}">
                      <a16:colId xmlns:a16="http://schemas.microsoft.com/office/drawing/2014/main" val="2821589425"/>
                    </a:ext>
                  </a:extLst>
                </a:gridCol>
                <a:gridCol w="2129163">
                  <a:extLst>
                    <a:ext uri="{9D8B030D-6E8A-4147-A177-3AD203B41FA5}">
                      <a16:colId xmlns:a16="http://schemas.microsoft.com/office/drawing/2014/main" val="2061606727"/>
                    </a:ext>
                  </a:extLst>
                </a:gridCol>
                <a:gridCol w="2251890">
                  <a:extLst>
                    <a:ext uri="{9D8B030D-6E8A-4147-A177-3AD203B41FA5}">
                      <a16:colId xmlns:a16="http://schemas.microsoft.com/office/drawing/2014/main" val="3822410492"/>
                    </a:ext>
                  </a:extLst>
                </a:gridCol>
                <a:gridCol w="2771233">
                  <a:extLst>
                    <a:ext uri="{9D8B030D-6E8A-4147-A177-3AD203B41FA5}">
                      <a16:colId xmlns:a16="http://schemas.microsoft.com/office/drawing/2014/main" val="4156463158"/>
                    </a:ext>
                  </a:extLst>
                </a:gridCol>
              </a:tblGrid>
              <a:tr h="21588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Goal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6" marR="64656" marT="898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Dataset</a:t>
                      </a:r>
                      <a:endParaRPr lang="en-US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6" marR="64656" marT="898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Solution 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6" marR="64656" marT="898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Performance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6" marR="64656" marT="898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Relevant finding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6" marR="64656" marT="898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6526090"/>
                  </a:ext>
                </a:extLst>
              </a:tr>
              <a:tr h="905545">
                <a:tc>
                  <a:txBody>
                    <a:bodyPr/>
                    <a:lstStyle/>
                    <a:p>
                      <a:pPr marL="0" marR="0" algn="l" fontAlgn="base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NewRomanPSMT"/>
                          <a:ea typeface="Times New Roman" panose="02020603050405020304" pitchFamily="18" charset="0"/>
                          <a:cs typeface="+mn-cs"/>
                        </a:rPr>
                        <a:t>A Comparative Study on various Machine Learning models[6]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NewRomanPSMT"/>
                        <a:cs typeface="+mn-cs"/>
                      </a:endParaRPr>
                    </a:p>
                    <a:p>
                      <a:pPr marL="0" marR="0" algn="l" fontAlgn="base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NewRomanPSMT"/>
                          <a:ea typeface="Times New Roman" panose="02020603050405020304" pitchFamily="18" charset="0"/>
                          <a:cs typeface="+mn-cs"/>
                        </a:rPr>
                        <a:t> 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NewRomanPSMT"/>
                        <a:cs typeface="+mn-cs"/>
                      </a:endParaRPr>
                    </a:p>
                  </a:txBody>
                  <a:tcPr marL="64656" marR="64656" marT="898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TimesNewRomanPSMT"/>
                          <a:ea typeface="Times New Roman" panose="02020603050405020304" pitchFamily="18" charset="0"/>
                        </a:rPr>
                        <a:t>Data from the CNC machine collected using sensors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6" marR="64656" marT="898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TimesNewRomanPSMT"/>
                          <a:ea typeface="Times New Roman" panose="02020603050405020304" pitchFamily="18" charset="0"/>
                        </a:rPr>
                        <a:t>Comparative study between Random Forest (RFs), Support Vector Machine (SVM), KNN. 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TimesNewRomanPSMT"/>
                          <a:ea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6" marR="64656" marT="898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NewRomanPSMT"/>
                          <a:ea typeface="Times New Roman" panose="02020603050405020304" pitchFamily="18" charset="0"/>
                        </a:rPr>
                        <a:t>Among the three, the measure of coefficient of R2 of RFs was 0.992.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6" marR="64656" marT="898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TimesNewRomanPSMT"/>
                          <a:ea typeface="Times New Roman" panose="02020603050405020304" pitchFamily="18" charset="0"/>
                        </a:rPr>
                        <a:t>The training time was more for RFs, but it outperformed the other two in terms of squared error and R2 values predicting with high accuracy. 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TimesNewRomanPSMT"/>
                          <a:ea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6" marR="64656" marT="898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297427"/>
                  </a:ext>
                </a:extLst>
              </a:tr>
              <a:tr h="1077962">
                <a:tc>
                  <a:txBody>
                    <a:bodyPr/>
                    <a:lstStyle/>
                    <a:p>
                      <a:pPr marL="0" marR="0" algn="l" fontAlgn="base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NewRomanPSMT"/>
                          <a:ea typeface="Times New Roman" panose="02020603050405020304" pitchFamily="18" charset="0"/>
                          <a:cs typeface="+mn-cs"/>
                        </a:rPr>
                        <a:t>Comparison of Deep learning models for smart manufacturing [7]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NewRomanPSMT"/>
                        <a:cs typeface="+mn-cs"/>
                      </a:endParaRPr>
                    </a:p>
                  </a:txBody>
                  <a:tcPr marL="64656" marR="64656" marT="898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Time series data measuring the operational speed of aluminum can making machine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6" marR="64656" marT="898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multistep time series forecasting (using previous observation as input predicting the output) was employed.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TimesNewRomanPSMT"/>
                          <a:ea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6" marR="64656" marT="898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Deep belief networks, convolutional neural networks (CNN), recurrent neural networks (RNN) and LSTM deep learning models were implemented.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LSTM proved to be the best model.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6" marR="64656" marT="898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Multistep forecasting made it possible to anticipate machine speed in advance, indicating future production output and allowing operational requirements to be modified correspondingly.</a:t>
                      </a:r>
                      <a:r>
                        <a:rPr lang="en-US" sz="1200" b="0" i="0" u="none" strike="noStrike" dirty="0">
                          <a:effectLst/>
                          <a:latin typeface="TimesNewRomanPSMT"/>
                          <a:ea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6" marR="64656" marT="898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6490965"/>
                  </a:ext>
                </a:extLst>
              </a:tr>
              <a:tr h="122164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NewRomanPSMT"/>
                          <a:ea typeface="Times New Roman" panose="02020603050405020304" pitchFamily="18" charset="0"/>
                          <a:cs typeface="+mn-cs"/>
                        </a:rPr>
                        <a:t>Comparison between the boosting and bagging algorithms for monitoring small manufacturing plants[8]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NewRomanPSMT"/>
                        <a:cs typeface="+mn-cs"/>
                      </a:endParaRPr>
                    </a:p>
                    <a:p>
                      <a:pPr marL="0" marR="0" algn="l" fontAlgn="base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2F5496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6" marR="64656" marT="898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Data is collected from a historical static database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6" marR="64656" marT="898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The bagging and boosting techniques were implemented.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6" marR="64656" marT="898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As the data collected is non-linear </a:t>
                      </a:r>
                      <a:r>
                        <a:rPr lang="en-US" sz="1200" b="0" i="0" u="none" strike="noStrike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XGBoost</a:t>
                      </a:r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showed high accuracy compared to RFs.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6" marR="64656" marT="898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The boosting technique </a:t>
                      </a:r>
                      <a:r>
                        <a:rPr lang="en-US" sz="1200" b="0" i="0" u="none" strike="noStrike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XGBoost</a:t>
                      </a:r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 algorithm performs well on non-linear data whereas the bagging technique Random forest works well on linear dataset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6" marR="64656" marT="898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981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77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504" y="11160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E1B645-EE3A-F149-A4F8-47F496C45C59}"/>
              </a:ext>
            </a:extLst>
          </p:cNvPr>
          <p:cNvSpPr/>
          <p:nvPr/>
        </p:nvSpPr>
        <p:spPr>
          <a:xfrm>
            <a:off x="1113575" y="826459"/>
            <a:ext cx="3445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 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7FBB4-8B60-6F40-8127-BBABA2109D4E}"/>
              </a:ext>
            </a:extLst>
          </p:cNvPr>
          <p:cNvSpPr txBox="1"/>
          <p:nvPr/>
        </p:nvSpPr>
        <p:spPr>
          <a:xfrm>
            <a:off x="723900" y="464466"/>
            <a:ext cx="4617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Summary of  literature survey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A7C0D-0834-5B48-81FD-ACEEE6A9DE21}"/>
              </a:ext>
            </a:extLst>
          </p:cNvPr>
          <p:cNvSpPr txBox="1"/>
          <p:nvPr/>
        </p:nvSpPr>
        <p:spPr>
          <a:xfrm>
            <a:off x="723900" y="1349679"/>
            <a:ext cx="79121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IoT based machine monitoring is efficient and cost effective.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Normalization is important for accurate results.</a:t>
            </a:r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Mahalanobis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distance is effective to identify outliers.</a:t>
            </a:r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Multistep time series forecasting (using previous observation as input &amp; predicting the output) can be used for future production estimate.</a:t>
            </a:r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Data mining approach to find the patterns of the data.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949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E1B645-EE3A-F149-A4F8-47F496C45C59}"/>
              </a:ext>
            </a:extLst>
          </p:cNvPr>
          <p:cNvSpPr/>
          <p:nvPr/>
        </p:nvSpPr>
        <p:spPr>
          <a:xfrm>
            <a:off x="1517470" y="2843584"/>
            <a:ext cx="93241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 Project Required Resources, Technology and Platform</a:t>
            </a:r>
          </a:p>
        </p:txBody>
      </p:sp>
    </p:spTree>
    <p:extLst>
      <p:ext uri="{BB962C8B-B14F-4D97-AF65-F5344CB8AC3E}">
        <p14:creationId xmlns:p14="http://schemas.microsoft.com/office/powerpoint/2010/main" val="968513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E1B645-EE3A-F149-A4F8-47F496C45C59}"/>
              </a:ext>
            </a:extLst>
          </p:cNvPr>
          <p:cNvSpPr/>
          <p:nvPr/>
        </p:nvSpPr>
        <p:spPr>
          <a:xfrm>
            <a:off x="4253380" y="2843584"/>
            <a:ext cx="36852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 Project Background</a:t>
            </a:r>
          </a:p>
        </p:txBody>
      </p:sp>
    </p:spTree>
    <p:extLst>
      <p:ext uri="{BB962C8B-B14F-4D97-AF65-F5344CB8AC3E}">
        <p14:creationId xmlns:p14="http://schemas.microsoft.com/office/powerpoint/2010/main" val="1666105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E1B645-EE3A-F149-A4F8-47F496C45C59}"/>
              </a:ext>
            </a:extLst>
          </p:cNvPr>
          <p:cNvSpPr/>
          <p:nvPr/>
        </p:nvSpPr>
        <p:spPr>
          <a:xfrm>
            <a:off x="1113575" y="826459"/>
            <a:ext cx="3445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 </a:t>
            </a:r>
            <a:endParaRPr 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037571-6CCF-D54B-AECF-8B918C71FF0A}"/>
              </a:ext>
            </a:extLst>
          </p:cNvPr>
          <p:cNvSpPr txBox="1"/>
          <p:nvPr/>
        </p:nvSpPr>
        <p:spPr>
          <a:xfrm>
            <a:off x="559487" y="264910"/>
            <a:ext cx="4067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Resources Table Overview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3E0E9BD4-B6E5-BF45-A54C-681D919423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0048055"/>
              </p:ext>
            </p:extLst>
          </p:nvPr>
        </p:nvGraphicFramePr>
        <p:xfrm>
          <a:off x="670767" y="1273020"/>
          <a:ext cx="10937034" cy="4674875"/>
        </p:xfrm>
        <a:graphic>
          <a:graphicData uri="http://schemas.openxmlformats.org/drawingml/2006/table">
            <a:tbl>
              <a:tblPr firstRow="1" firstCol="1" bandRow="1"/>
              <a:tblGrid>
                <a:gridCol w="1361233">
                  <a:extLst>
                    <a:ext uri="{9D8B030D-6E8A-4147-A177-3AD203B41FA5}">
                      <a16:colId xmlns:a16="http://schemas.microsoft.com/office/drawing/2014/main" val="320906160"/>
                    </a:ext>
                  </a:extLst>
                </a:gridCol>
                <a:gridCol w="2619718">
                  <a:extLst>
                    <a:ext uri="{9D8B030D-6E8A-4147-A177-3AD203B41FA5}">
                      <a16:colId xmlns:a16="http://schemas.microsoft.com/office/drawing/2014/main" val="2569415927"/>
                    </a:ext>
                  </a:extLst>
                </a:gridCol>
                <a:gridCol w="741000">
                  <a:extLst>
                    <a:ext uri="{9D8B030D-6E8A-4147-A177-3AD203B41FA5}">
                      <a16:colId xmlns:a16="http://schemas.microsoft.com/office/drawing/2014/main" val="3868334056"/>
                    </a:ext>
                  </a:extLst>
                </a:gridCol>
                <a:gridCol w="6215083">
                  <a:extLst>
                    <a:ext uri="{9D8B030D-6E8A-4147-A177-3AD203B41FA5}">
                      <a16:colId xmlns:a16="http://schemas.microsoft.com/office/drawing/2014/main" val="1386059117"/>
                    </a:ext>
                  </a:extLst>
                </a:gridCol>
              </a:tblGrid>
              <a:tr h="264561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Type of Resources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Requirements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Cost </a:t>
                      </a:r>
                      <a:endParaRPr lang="en-US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Justification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441992"/>
                  </a:ext>
                </a:extLst>
              </a:tr>
              <a:tr h="68715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Tool/Device</a:t>
                      </a:r>
                      <a:endParaRPr lang="en-US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Sensors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$ 3.8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The cost of one sensor is estimated to be 38 cents. Sensors are required to capture the suction pressure, discharge pressure, vibration, water flow, temperature , quality of water, and electric power reading of the water pump.</a:t>
                      </a:r>
                      <a:endParaRPr lang="en-US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673681"/>
                  </a:ext>
                </a:extLst>
              </a:tr>
              <a:tr h="47585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Tool/Device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IoT gateway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$ 148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IoT gateways are used to collect data from the sensors, aggregate it, and transfer it to the cloud.</a:t>
                      </a:r>
                      <a:endParaRPr lang="en-US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349996"/>
                  </a:ext>
                </a:extLst>
              </a:tr>
              <a:tr h="89845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Cloud Platform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Amazon Web services</a:t>
                      </a:r>
                      <a:endParaRPr lang="en-US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$ 600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 large volume of data is generated by sensors, to effectively manage cloud platform is required, hence AWS is chosen for this project.</a:t>
                      </a:r>
                      <a:endParaRPr lang="en-US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Amazon services such as Kinesis ,S3, Glacier, Glue, </a:t>
                      </a:r>
                      <a:r>
                        <a:rPr lang="en-US" sz="1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SageMaker</a:t>
                      </a:r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 Lambda functions are utilized.</a:t>
                      </a:r>
                      <a:endParaRPr lang="en-US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121491"/>
                  </a:ext>
                </a:extLst>
              </a:tr>
              <a:tr h="47585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Software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Python 3.7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The machine learning algorithms and lambda functions are written using python 3.7.</a:t>
                      </a:r>
                      <a:endParaRPr lang="en-US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4526875"/>
                  </a:ext>
                </a:extLst>
              </a:tr>
              <a:tr h="68715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Software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Scikit-learn and TensorFlow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Scikit-learn and TensorFlow are machine learning libraries featuring various algorithms. The machine learning models for this project is implemented by using these open-source libraries.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568329"/>
                  </a:ext>
                </a:extLst>
              </a:tr>
              <a:tr h="47585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Hardware</a:t>
                      </a:r>
                      <a:endParaRPr lang="en-US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Amazon EC2 ml.p3.2xlarge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$ 200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The machine learning models require high computational machines to make accurate predictions on time.</a:t>
                      </a:r>
                      <a:endParaRPr lang="en-US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670808"/>
                  </a:ext>
                </a:extLst>
              </a:tr>
              <a:tr h="47585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+mn-cs"/>
                        </a:rPr>
                        <a:t>UI</a:t>
                      </a: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React</a:t>
                      </a:r>
                      <a:r>
                        <a:rPr lang="en-US" sz="1400" b="0" i="0" u="none" strike="noStrike" kern="12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+mn-cs"/>
                        </a:rPr>
                        <a:t> framework</a:t>
                      </a: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Dashboard to monitor pump and sensor status.</a:t>
                      </a:r>
                    </a:p>
                  </a:txBody>
                  <a:tcPr marL="79236" marR="79236" marT="110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696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50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E1B645-EE3A-F149-A4F8-47F496C45C59}"/>
              </a:ext>
            </a:extLst>
          </p:cNvPr>
          <p:cNvSpPr/>
          <p:nvPr/>
        </p:nvSpPr>
        <p:spPr>
          <a:xfrm>
            <a:off x="4134181" y="2843584"/>
            <a:ext cx="3955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 </a:t>
            </a:r>
            <a:r>
              <a:rPr lang="en-US" sz="2800" b="1" dirty="0"/>
              <a:t>Project 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3121078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E1B645-EE3A-F149-A4F8-47F496C45C59}"/>
              </a:ext>
            </a:extLst>
          </p:cNvPr>
          <p:cNvSpPr/>
          <p:nvPr/>
        </p:nvSpPr>
        <p:spPr>
          <a:xfrm>
            <a:off x="1113575" y="826459"/>
            <a:ext cx="3445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 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7FBB4-8B60-6F40-8127-BBABA2109D4E}"/>
              </a:ext>
            </a:extLst>
          </p:cNvPr>
          <p:cNvSpPr txBox="1"/>
          <p:nvPr/>
        </p:nvSpPr>
        <p:spPr>
          <a:xfrm>
            <a:off x="723900" y="413871"/>
            <a:ext cx="4449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Information of Raw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A7C0D-0834-5B48-81FD-ACEEE6A9DE21}"/>
              </a:ext>
            </a:extLst>
          </p:cNvPr>
          <p:cNvSpPr txBox="1"/>
          <p:nvPr/>
        </p:nvSpPr>
        <p:spPr>
          <a:xfrm>
            <a:off x="723900" y="1443841"/>
            <a:ext cx="89539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Time series data generated by IoT devices installed on water pump.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collected for every second over a period of five months.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consists of 220320 rows and 20 columns.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Each column measured in different units.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Missing value.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Redundancy.</a:t>
            </a:r>
          </a:p>
          <a:p>
            <a:pPr fontAlgn="t"/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18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E1B645-EE3A-F149-A4F8-47F496C45C59}"/>
              </a:ext>
            </a:extLst>
          </p:cNvPr>
          <p:cNvSpPr/>
          <p:nvPr/>
        </p:nvSpPr>
        <p:spPr>
          <a:xfrm>
            <a:off x="1113575" y="826459"/>
            <a:ext cx="3445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 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7FBB4-8B60-6F40-8127-BBABA2109D4E}"/>
              </a:ext>
            </a:extLst>
          </p:cNvPr>
          <p:cNvSpPr txBox="1"/>
          <p:nvPr/>
        </p:nvSpPr>
        <p:spPr>
          <a:xfrm>
            <a:off x="4208841" y="464466"/>
            <a:ext cx="3240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Sample Raw Dataset</a:t>
            </a:r>
          </a:p>
        </p:txBody>
      </p:sp>
      <p:pic>
        <p:nvPicPr>
          <p:cNvPr id="7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C45E894-F6CB-8B49-ACC4-566B6CE0B2C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201" y="1359618"/>
            <a:ext cx="9320567" cy="391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01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E1B645-EE3A-F149-A4F8-47F496C45C59}"/>
              </a:ext>
            </a:extLst>
          </p:cNvPr>
          <p:cNvSpPr/>
          <p:nvPr/>
        </p:nvSpPr>
        <p:spPr>
          <a:xfrm>
            <a:off x="1113575" y="826459"/>
            <a:ext cx="3445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 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7FBB4-8B60-6F40-8127-BBABA2109D4E}"/>
              </a:ext>
            </a:extLst>
          </p:cNvPr>
          <p:cNvSpPr txBox="1"/>
          <p:nvPr/>
        </p:nvSpPr>
        <p:spPr>
          <a:xfrm>
            <a:off x="3479058" y="303239"/>
            <a:ext cx="470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Sample Pre-Processed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7AE433-4FE1-7C4F-A85A-AE0EE3D04758}"/>
              </a:ext>
            </a:extLst>
          </p:cNvPr>
          <p:cNvSpPr txBox="1"/>
          <p:nvPr/>
        </p:nvSpPr>
        <p:spPr>
          <a:xfrm>
            <a:off x="723900" y="1040835"/>
            <a:ext cx="11296864" cy="1850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Missing values were replaced using </a:t>
            </a:r>
            <a:r>
              <a:rPr lang="en-US" sz="2400" dirty="0" err="1"/>
              <a:t>SimpleImputer</a:t>
            </a:r>
            <a:r>
              <a:rPr lang="en-US" sz="2400" dirty="0"/>
              <a:t> and </a:t>
            </a:r>
            <a:r>
              <a:rPr lang="en-US" sz="2400" dirty="0" err="1"/>
              <a:t>kNNImputer</a:t>
            </a:r>
            <a:r>
              <a:rPr lang="en-US" sz="2400" dirty="0"/>
              <a:t>.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Sample columns with missing values are water quality, vibration, chlorine residue,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/>
              <a:t>    pH-level, Ion monitoring, vapor, suspended solids.</a:t>
            </a:r>
          </a:p>
        </p:txBody>
      </p:sp>
      <p:pic>
        <p:nvPicPr>
          <p:cNvPr id="7" name="Content Placeholder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F85C069-FEAB-C34D-82E9-5C623037135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443" y="2917424"/>
            <a:ext cx="8308626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89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E1B645-EE3A-F149-A4F8-47F496C45C59}"/>
              </a:ext>
            </a:extLst>
          </p:cNvPr>
          <p:cNvSpPr/>
          <p:nvPr/>
        </p:nvSpPr>
        <p:spPr>
          <a:xfrm>
            <a:off x="1113575" y="826459"/>
            <a:ext cx="3445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 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7FBB4-8B60-6F40-8127-BBABA2109D4E}"/>
              </a:ext>
            </a:extLst>
          </p:cNvPr>
          <p:cNvSpPr txBox="1"/>
          <p:nvPr/>
        </p:nvSpPr>
        <p:spPr>
          <a:xfrm>
            <a:off x="3479058" y="241092"/>
            <a:ext cx="6084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Sample Pre-Processed Dataset (Contd..)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7AE433-4FE1-7C4F-A85A-AE0EE3D04758}"/>
              </a:ext>
            </a:extLst>
          </p:cNvPr>
          <p:cNvSpPr txBox="1"/>
          <p:nvPr/>
        </p:nvSpPr>
        <p:spPr>
          <a:xfrm>
            <a:off x="471615" y="1137225"/>
            <a:ext cx="716108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Dataset After Performing Dimensionality Reduction</a:t>
            </a:r>
          </a:p>
        </p:txBody>
      </p:sp>
      <p:pic>
        <p:nvPicPr>
          <p:cNvPr id="9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7534019D-26F7-9D47-BE16-48406B7FC7F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88" y="1719658"/>
            <a:ext cx="10515595" cy="354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7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E1B645-EE3A-F149-A4F8-47F496C45C59}"/>
              </a:ext>
            </a:extLst>
          </p:cNvPr>
          <p:cNvSpPr/>
          <p:nvPr/>
        </p:nvSpPr>
        <p:spPr>
          <a:xfrm>
            <a:off x="1113575" y="826459"/>
            <a:ext cx="3445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 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7FBB4-8B60-6F40-8127-BBABA2109D4E}"/>
              </a:ext>
            </a:extLst>
          </p:cNvPr>
          <p:cNvSpPr txBox="1"/>
          <p:nvPr/>
        </p:nvSpPr>
        <p:spPr>
          <a:xfrm>
            <a:off x="3059558" y="318576"/>
            <a:ext cx="6614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Samples of Pre-Processed Dataset (Contd..)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7AE433-4FE1-7C4F-A85A-AE0EE3D04758}"/>
              </a:ext>
            </a:extLst>
          </p:cNvPr>
          <p:cNvSpPr txBox="1"/>
          <p:nvPr/>
        </p:nvSpPr>
        <p:spPr>
          <a:xfrm>
            <a:off x="1141414" y="1593486"/>
            <a:ext cx="3721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Target variable to binary values</a:t>
            </a:r>
          </a:p>
        </p:txBody>
      </p:sp>
      <p:pic>
        <p:nvPicPr>
          <p:cNvPr id="11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4DB00D26-9947-EE44-AEA4-B4001FDB3FC5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157" y="2298958"/>
            <a:ext cx="4085644" cy="2824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3A65FB-D8C0-0044-BAC2-95ABA98B24B7}"/>
              </a:ext>
            </a:extLst>
          </p:cNvPr>
          <p:cNvSpPr/>
          <p:nvPr/>
        </p:nvSpPr>
        <p:spPr>
          <a:xfrm>
            <a:off x="7166546" y="1595952"/>
            <a:ext cx="42888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Dataset After Performing normalization</a:t>
            </a:r>
          </a:p>
        </p:txBody>
      </p:sp>
      <p:pic>
        <p:nvPicPr>
          <p:cNvPr id="12" name="Picture 11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58C6634-CD66-C445-85FF-C33A16E2A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307" y="2298957"/>
            <a:ext cx="3196260" cy="282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21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E1B645-EE3A-F149-A4F8-47F496C45C59}"/>
              </a:ext>
            </a:extLst>
          </p:cNvPr>
          <p:cNvSpPr/>
          <p:nvPr/>
        </p:nvSpPr>
        <p:spPr>
          <a:xfrm>
            <a:off x="1113575" y="826459"/>
            <a:ext cx="3445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 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7FBB4-8B60-6F40-8127-BBABA2109D4E}"/>
              </a:ext>
            </a:extLst>
          </p:cNvPr>
          <p:cNvSpPr txBox="1"/>
          <p:nvPr/>
        </p:nvSpPr>
        <p:spPr>
          <a:xfrm>
            <a:off x="4487882" y="238672"/>
            <a:ext cx="3691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Samples of test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7AE433-4FE1-7C4F-A85A-AE0EE3D04758}"/>
              </a:ext>
            </a:extLst>
          </p:cNvPr>
          <p:cNvSpPr txBox="1"/>
          <p:nvPr/>
        </p:nvSpPr>
        <p:spPr>
          <a:xfrm>
            <a:off x="1572243" y="1169672"/>
            <a:ext cx="2697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Training Dataset- 70%</a:t>
            </a:r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3A65FB-D8C0-0044-BAC2-95ABA98B24B7}"/>
              </a:ext>
            </a:extLst>
          </p:cNvPr>
          <p:cNvSpPr/>
          <p:nvPr/>
        </p:nvSpPr>
        <p:spPr>
          <a:xfrm>
            <a:off x="7632702" y="1140777"/>
            <a:ext cx="2341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Testing Dataset- 30%</a:t>
            </a:r>
          </a:p>
          <a:p>
            <a:endParaRPr lang="en-US" sz="2000" i="1" dirty="0"/>
          </a:p>
        </p:txBody>
      </p:sp>
      <p:pic>
        <p:nvPicPr>
          <p:cNvPr id="17" name="Picture 16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35334807-0AFA-7242-B849-FC2B1AB34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43" y="1762357"/>
            <a:ext cx="4904418" cy="3589231"/>
          </a:xfrm>
          <a:prstGeom prst="rect">
            <a:avLst/>
          </a:prstGeom>
        </p:spPr>
      </p:pic>
      <p:pic>
        <p:nvPicPr>
          <p:cNvPr id="19" name="Picture 18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629E851F-C65A-4B47-B191-687CA5716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18" y="1741459"/>
            <a:ext cx="4904418" cy="358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98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E1B645-EE3A-F149-A4F8-47F496C45C59}"/>
              </a:ext>
            </a:extLst>
          </p:cNvPr>
          <p:cNvSpPr/>
          <p:nvPr/>
        </p:nvSpPr>
        <p:spPr>
          <a:xfrm>
            <a:off x="4052548" y="2684319"/>
            <a:ext cx="40869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 Machine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1640686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E1B645-EE3A-F149-A4F8-47F496C45C59}"/>
              </a:ext>
            </a:extLst>
          </p:cNvPr>
          <p:cNvSpPr/>
          <p:nvPr/>
        </p:nvSpPr>
        <p:spPr>
          <a:xfrm>
            <a:off x="1276529" y="864078"/>
            <a:ext cx="14719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6DAE1-7181-404A-907B-228977F95458}"/>
              </a:ext>
            </a:extLst>
          </p:cNvPr>
          <p:cNvSpPr txBox="1"/>
          <p:nvPr/>
        </p:nvSpPr>
        <p:spPr>
          <a:xfrm>
            <a:off x="1309619" y="1689979"/>
            <a:ext cx="2877647" cy="2251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Logistic Regression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ARIMA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LSTM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XGBoost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8416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039C3D-1B3A-0F44-AC91-F842CBAD9973}"/>
              </a:ext>
            </a:extLst>
          </p:cNvPr>
          <p:cNvSpPr/>
          <p:nvPr/>
        </p:nvSpPr>
        <p:spPr>
          <a:xfrm>
            <a:off x="3638245" y="1152487"/>
            <a:ext cx="45695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What is Predictive Analytics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ADC04-A654-BC4E-B980-25E473E36B13}"/>
              </a:ext>
            </a:extLst>
          </p:cNvPr>
          <p:cNvSpPr txBox="1"/>
          <p:nvPr/>
        </p:nvSpPr>
        <p:spPr>
          <a:xfrm>
            <a:off x="1560538" y="2828194"/>
            <a:ext cx="9890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33224"/>
                </a:solidFill>
              </a:rPr>
              <a:t>Predictive analytics assists manufacturers in predicting machine failures , </a:t>
            </a:r>
          </a:p>
          <a:p>
            <a:r>
              <a:rPr lang="en-US" sz="2400" dirty="0">
                <a:solidFill>
                  <a:srgbClr val="233224"/>
                </a:solidFill>
              </a:rPr>
              <a:t>or to predict the maintenance required for machines in advance.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2464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0B925EB-3B33-6148-BE81-C629CCC17BCE}"/>
              </a:ext>
            </a:extLst>
          </p:cNvPr>
          <p:cNvSpPr/>
          <p:nvPr/>
        </p:nvSpPr>
        <p:spPr>
          <a:xfrm>
            <a:off x="3600191" y="473014"/>
            <a:ext cx="4899991" cy="3719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/>
              <a:t>Logistic Regression Architecture</a:t>
            </a:r>
            <a:endParaRPr lang="en-US" sz="2800" b="1" dirty="0">
              <a:ea typeface="+mj-ea"/>
              <a:cs typeface="+mj-cs"/>
            </a:endParaRPr>
          </a:p>
        </p:txBody>
      </p:sp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8F750C7C-7307-504D-80D8-0B0E9A12634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591" y="2135697"/>
            <a:ext cx="4899991" cy="28835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359388-E314-B643-AC82-6C702E00270F}"/>
              </a:ext>
            </a:extLst>
          </p:cNvPr>
          <p:cNvSpPr txBox="1"/>
          <p:nvPr/>
        </p:nvSpPr>
        <p:spPr>
          <a:xfrm>
            <a:off x="139147" y="6487386"/>
            <a:ext cx="6922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www.knowledgehut.com</a:t>
            </a:r>
            <a:r>
              <a:rPr lang="en-US" sz="1400" dirty="0"/>
              <a:t>/blog/data-science/logistic-regression-for-machine-learning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C42B95-56C2-CA48-9203-21BD90CC3BE1}"/>
              </a:ext>
            </a:extLst>
          </p:cNvPr>
          <p:cNvSpPr txBox="1"/>
          <p:nvPr/>
        </p:nvSpPr>
        <p:spPr>
          <a:xfrm>
            <a:off x="225553" y="1318022"/>
            <a:ext cx="653001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x1,x2,x3 – Data points.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θ1,θ2,θ3 – slope and intercept.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Presence of outliers modifies best fit line to either greater than 0 or less than 1.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Sigmoid function removes the effect of outliers in the model.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 is represented by an S shaped curve where the value lies between zero and one.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Value below the threshold classified as 1 , above the threshold as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132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0B925EB-3B33-6148-BE81-C629CCC17BCE}"/>
              </a:ext>
            </a:extLst>
          </p:cNvPr>
          <p:cNvSpPr/>
          <p:nvPr/>
        </p:nvSpPr>
        <p:spPr>
          <a:xfrm>
            <a:off x="4472716" y="548354"/>
            <a:ext cx="3246566" cy="400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/>
              <a:t>Logistic Regression</a:t>
            </a:r>
            <a:endParaRPr lang="en-US" sz="2800" b="1" dirty="0">
              <a:ea typeface="+mj-ea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91F27-F752-8647-9F1E-9EFF9232D888}"/>
              </a:ext>
            </a:extLst>
          </p:cNvPr>
          <p:cNvSpPr txBox="1"/>
          <p:nvPr/>
        </p:nvSpPr>
        <p:spPr>
          <a:xfrm>
            <a:off x="396242" y="1627259"/>
            <a:ext cx="1421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Advantages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2A474-FCCB-1340-9E36-B1656ABB98B9}"/>
              </a:ext>
            </a:extLst>
          </p:cNvPr>
          <p:cNvSpPr txBox="1"/>
          <p:nvPr/>
        </p:nvSpPr>
        <p:spPr>
          <a:xfrm>
            <a:off x="4216620" y="1513938"/>
            <a:ext cx="1720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Disadvantages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8C3088-7CB2-B34F-A883-B2B687324791}"/>
              </a:ext>
            </a:extLst>
          </p:cNvPr>
          <p:cNvSpPr txBox="1"/>
          <p:nvPr/>
        </p:nvSpPr>
        <p:spPr>
          <a:xfrm>
            <a:off x="8284948" y="1627259"/>
            <a:ext cx="1458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Justification</a:t>
            </a:r>
            <a:endParaRPr 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C6EBB3-10CE-824E-9DEC-4CBE270E6D2B}"/>
              </a:ext>
            </a:extLst>
          </p:cNvPr>
          <p:cNvSpPr txBox="1"/>
          <p:nvPr/>
        </p:nvSpPr>
        <p:spPr>
          <a:xfrm>
            <a:off x="394250" y="2172975"/>
            <a:ext cx="3519057" cy="3051285"/>
          </a:xfrm>
          <a:custGeom>
            <a:avLst/>
            <a:gdLst>
              <a:gd name="connsiteX0" fmla="*/ 0 w 3519057"/>
              <a:gd name="connsiteY0" fmla="*/ 0 h 3051285"/>
              <a:gd name="connsiteX1" fmla="*/ 3519057 w 3519057"/>
              <a:gd name="connsiteY1" fmla="*/ 0 h 3051285"/>
              <a:gd name="connsiteX2" fmla="*/ 3519057 w 3519057"/>
              <a:gd name="connsiteY2" fmla="*/ 3051285 h 3051285"/>
              <a:gd name="connsiteX3" fmla="*/ 0 w 3519057"/>
              <a:gd name="connsiteY3" fmla="*/ 3051285 h 3051285"/>
              <a:gd name="connsiteX4" fmla="*/ 0 w 3519057"/>
              <a:gd name="connsiteY4" fmla="*/ 0 h 3051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057" h="3051285" extrusionOk="0">
                <a:moveTo>
                  <a:pt x="0" y="0"/>
                </a:moveTo>
                <a:cubicBezTo>
                  <a:pt x="887975" y="-101487"/>
                  <a:pt x="2991280" y="-162162"/>
                  <a:pt x="3519057" y="0"/>
                </a:cubicBezTo>
                <a:cubicBezTo>
                  <a:pt x="3579770" y="1122779"/>
                  <a:pt x="3457985" y="1600251"/>
                  <a:pt x="3519057" y="3051285"/>
                </a:cubicBezTo>
                <a:cubicBezTo>
                  <a:pt x="2555789" y="3101350"/>
                  <a:pt x="1182120" y="2892836"/>
                  <a:pt x="0" y="3051285"/>
                </a:cubicBezTo>
                <a:cubicBezTo>
                  <a:pt x="-24452" y="2187512"/>
                  <a:pt x="-67663" y="1462635"/>
                  <a:pt x="0" y="0"/>
                </a:cubicBezTo>
                <a:close/>
              </a:path>
            </a:pathLst>
          </a:custGeom>
          <a:noFill/>
          <a:ln w="6350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Easy to train and implement.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Expanded to support multi-class classification.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Good accuracy when the data points are linearly separable.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Overfitting can be solved by the regularization technique.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579D0-6404-CF4F-A2C1-F9DBEA6EB7D8}"/>
              </a:ext>
            </a:extLst>
          </p:cNvPr>
          <p:cNvSpPr txBox="1"/>
          <p:nvPr/>
        </p:nvSpPr>
        <p:spPr>
          <a:xfrm>
            <a:off x="4216620" y="2217514"/>
            <a:ext cx="3758759" cy="3170099"/>
          </a:xfrm>
          <a:custGeom>
            <a:avLst/>
            <a:gdLst>
              <a:gd name="connsiteX0" fmla="*/ 0 w 3758759"/>
              <a:gd name="connsiteY0" fmla="*/ 0 h 3170099"/>
              <a:gd name="connsiteX1" fmla="*/ 3758759 w 3758759"/>
              <a:gd name="connsiteY1" fmla="*/ 0 h 3170099"/>
              <a:gd name="connsiteX2" fmla="*/ 3758759 w 3758759"/>
              <a:gd name="connsiteY2" fmla="*/ 3170099 h 3170099"/>
              <a:gd name="connsiteX3" fmla="*/ 0 w 3758759"/>
              <a:gd name="connsiteY3" fmla="*/ 3170099 h 3170099"/>
              <a:gd name="connsiteX4" fmla="*/ 0 w 3758759"/>
              <a:gd name="connsiteY4" fmla="*/ 0 h 317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8759" h="3170099" extrusionOk="0">
                <a:moveTo>
                  <a:pt x="0" y="0"/>
                </a:moveTo>
                <a:cubicBezTo>
                  <a:pt x="1855988" y="-101487"/>
                  <a:pt x="2036995" y="-162162"/>
                  <a:pt x="3758759" y="0"/>
                </a:cubicBezTo>
                <a:cubicBezTo>
                  <a:pt x="3819472" y="562451"/>
                  <a:pt x="3697687" y="2232210"/>
                  <a:pt x="3758759" y="3170099"/>
                </a:cubicBezTo>
                <a:cubicBezTo>
                  <a:pt x="2048619" y="3220164"/>
                  <a:pt x="1216739" y="3011650"/>
                  <a:pt x="0" y="3170099"/>
                </a:cubicBezTo>
                <a:cubicBezTo>
                  <a:pt x="-24452" y="2151696"/>
                  <a:pt x="-67663" y="1142471"/>
                  <a:pt x="0" y="0"/>
                </a:cubicBezTo>
                <a:close/>
              </a:path>
            </a:pathLst>
          </a:custGeom>
          <a:noFill/>
          <a:ln w="6350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More Training data is required, otherwise the model is prone to overfitting.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Perform well on test data, but not on actual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must be distributed linearly.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decision boundary changes rapidly due to the presence of outliers.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AED262-8AA4-8349-9770-B3B59DF0981D}"/>
              </a:ext>
            </a:extLst>
          </p:cNvPr>
          <p:cNvSpPr txBox="1"/>
          <p:nvPr/>
        </p:nvSpPr>
        <p:spPr>
          <a:xfrm>
            <a:off x="8284948" y="2217514"/>
            <a:ext cx="3519057" cy="2246769"/>
          </a:xfrm>
          <a:custGeom>
            <a:avLst/>
            <a:gdLst>
              <a:gd name="connsiteX0" fmla="*/ 0 w 3519057"/>
              <a:gd name="connsiteY0" fmla="*/ 0 h 2246769"/>
              <a:gd name="connsiteX1" fmla="*/ 3519057 w 3519057"/>
              <a:gd name="connsiteY1" fmla="*/ 0 h 2246769"/>
              <a:gd name="connsiteX2" fmla="*/ 3519057 w 3519057"/>
              <a:gd name="connsiteY2" fmla="*/ 2246769 h 2246769"/>
              <a:gd name="connsiteX3" fmla="*/ 0 w 3519057"/>
              <a:gd name="connsiteY3" fmla="*/ 2246769 h 2246769"/>
              <a:gd name="connsiteX4" fmla="*/ 0 w 3519057"/>
              <a:gd name="connsiteY4" fmla="*/ 0 h 224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057" h="2246769" extrusionOk="0">
                <a:moveTo>
                  <a:pt x="0" y="0"/>
                </a:moveTo>
                <a:cubicBezTo>
                  <a:pt x="887975" y="-101487"/>
                  <a:pt x="2991280" y="-162162"/>
                  <a:pt x="3519057" y="0"/>
                </a:cubicBezTo>
                <a:cubicBezTo>
                  <a:pt x="3579770" y="925113"/>
                  <a:pt x="3457985" y="1708436"/>
                  <a:pt x="3519057" y="2246769"/>
                </a:cubicBezTo>
                <a:cubicBezTo>
                  <a:pt x="2555789" y="2296834"/>
                  <a:pt x="1182120" y="2088320"/>
                  <a:pt x="0" y="2246769"/>
                </a:cubicBezTo>
                <a:cubicBezTo>
                  <a:pt x="-24452" y="1333543"/>
                  <a:pt x="-67663" y="767151"/>
                  <a:pt x="0" y="0"/>
                </a:cubicBezTo>
                <a:close/>
              </a:path>
            </a:pathLst>
          </a:custGeom>
          <a:noFill/>
          <a:ln w="6350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Water pump monitoring data is linearly separable.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Simple to implement.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Output is a categorical that forecasts the likelihood of a given instance belonging to one of several classes.</a:t>
            </a:r>
          </a:p>
        </p:txBody>
      </p:sp>
    </p:spTree>
    <p:extLst>
      <p:ext uri="{BB962C8B-B14F-4D97-AF65-F5344CB8AC3E}">
        <p14:creationId xmlns:p14="http://schemas.microsoft.com/office/powerpoint/2010/main" val="2721322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A43B4DC-2A19-044A-BF85-786FAE731B94}"/>
              </a:ext>
            </a:extLst>
          </p:cNvPr>
          <p:cNvSpPr/>
          <p:nvPr/>
        </p:nvSpPr>
        <p:spPr>
          <a:xfrm>
            <a:off x="4323522" y="172705"/>
            <a:ext cx="2951920" cy="647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/>
              <a:t>LSTM Architecture</a:t>
            </a:r>
            <a:endParaRPr lang="en-US" sz="2800" b="1" dirty="0">
              <a:ea typeface="+mj-ea"/>
              <a:cs typeface="+mj-cs"/>
            </a:endParaRP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78C8E340-BE4C-6A4A-A181-FEC3E0715F8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21" y="1828801"/>
            <a:ext cx="5399477" cy="2971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96EFC4-4703-874C-9F0D-2E1D359FD2DE}"/>
              </a:ext>
            </a:extLst>
          </p:cNvPr>
          <p:cNvSpPr txBox="1"/>
          <p:nvPr/>
        </p:nvSpPr>
        <p:spPr>
          <a:xfrm>
            <a:off x="-1504" y="6480313"/>
            <a:ext cx="4618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http://colah.github.io/posts/2015-08-Understanding-LSTMs/</a:t>
            </a:r>
            <a:endParaRPr lang="en-US" sz="1400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036A1-6FB4-5840-9401-C9C871F4093B}"/>
              </a:ext>
            </a:extLst>
          </p:cNvPr>
          <p:cNvSpPr txBox="1"/>
          <p:nvPr/>
        </p:nvSpPr>
        <p:spPr>
          <a:xfrm>
            <a:off x="183002" y="992804"/>
            <a:ext cx="642651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Main components are memory cell, forget gate, input and output gate.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Rectangular boxes(neural network layer), circles(pointwise operator), arrows(vector to transfer information).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Memory cell  - Top line with pointwise operator.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Forget gate - left sigmoid function with pointwise operator.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Input gate – middle sigmoid function with tanh.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Output gate - sigmoid function with tanh at the right.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973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A43B4DC-2A19-044A-BF85-786FAE731B94}"/>
              </a:ext>
            </a:extLst>
          </p:cNvPr>
          <p:cNvSpPr/>
          <p:nvPr/>
        </p:nvSpPr>
        <p:spPr>
          <a:xfrm>
            <a:off x="5562716" y="374205"/>
            <a:ext cx="1063539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/>
              <a:t>LSTM</a:t>
            </a:r>
            <a:endParaRPr lang="en-US" sz="2800" b="1" dirty="0">
              <a:ea typeface="+mj-ea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A95EDE-DE0C-D247-9C92-008119E5AEB4}"/>
              </a:ext>
            </a:extLst>
          </p:cNvPr>
          <p:cNvSpPr txBox="1"/>
          <p:nvPr/>
        </p:nvSpPr>
        <p:spPr>
          <a:xfrm>
            <a:off x="404139" y="1687047"/>
            <a:ext cx="1421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Advantages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0FEB0D-1E35-E24E-AF3D-991BF48C9C52}"/>
              </a:ext>
            </a:extLst>
          </p:cNvPr>
          <p:cNvSpPr txBox="1"/>
          <p:nvPr/>
        </p:nvSpPr>
        <p:spPr>
          <a:xfrm>
            <a:off x="4195903" y="1687047"/>
            <a:ext cx="1720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Disadvantages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B93EC5-3051-7B42-881E-F7B92A8AD29A}"/>
              </a:ext>
            </a:extLst>
          </p:cNvPr>
          <p:cNvSpPr txBox="1"/>
          <p:nvPr/>
        </p:nvSpPr>
        <p:spPr>
          <a:xfrm>
            <a:off x="404139" y="2427847"/>
            <a:ext cx="3519057" cy="2660728"/>
          </a:xfrm>
          <a:custGeom>
            <a:avLst/>
            <a:gdLst>
              <a:gd name="connsiteX0" fmla="*/ 0 w 3519057"/>
              <a:gd name="connsiteY0" fmla="*/ 0 h 2660728"/>
              <a:gd name="connsiteX1" fmla="*/ 3519057 w 3519057"/>
              <a:gd name="connsiteY1" fmla="*/ 0 h 2660728"/>
              <a:gd name="connsiteX2" fmla="*/ 3519057 w 3519057"/>
              <a:gd name="connsiteY2" fmla="*/ 2660728 h 2660728"/>
              <a:gd name="connsiteX3" fmla="*/ 0 w 3519057"/>
              <a:gd name="connsiteY3" fmla="*/ 2660728 h 2660728"/>
              <a:gd name="connsiteX4" fmla="*/ 0 w 3519057"/>
              <a:gd name="connsiteY4" fmla="*/ 0 h 2660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057" h="2660728" extrusionOk="0">
                <a:moveTo>
                  <a:pt x="0" y="0"/>
                </a:moveTo>
                <a:cubicBezTo>
                  <a:pt x="887975" y="-101487"/>
                  <a:pt x="2991280" y="-162162"/>
                  <a:pt x="3519057" y="0"/>
                </a:cubicBezTo>
                <a:cubicBezTo>
                  <a:pt x="3579770" y="286483"/>
                  <a:pt x="3457985" y="1632481"/>
                  <a:pt x="3519057" y="2660728"/>
                </a:cubicBezTo>
                <a:cubicBezTo>
                  <a:pt x="2555789" y="2710793"/>
                  <a:pt x="1182120" y="2502279"/>
                  <a:pt x="0" y="2660728"/>
                </a:cubicBezTo>
                <a:cubicBezTo>
                  <a:pt x="-24452" y="2057398"/>
                  <a:pt x="-67663" y="1279192"/>
                  <a:pt x="0" y="0"/>
                </a:cubicBezTo>
                <a:close/>
              </a:path>
            </a:pathLst>
          </a:custGeom>
          <a:noFill/>
          <a:ln w="6350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Persists past and present information  for long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inputs with a sequence, the LSTM is a good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Learning rate, input and output biases are provided in the model.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581978-1637-A145-B1E7-D74DB91C53DD}"/>
              </a:ext>
            </a:extLst>
          </p:cNvPr>
          <p:cNvSpPr txBox="1"/>
          <p:nvPr/>
        </p:nvSpPr>
        <p:spPr>
          <a:xfrm>
            <a:off x="4195903" y="2427847"/>
            <a:ext cx="3758759" cy="2862322"/>
          </a:xfrm>
          <a:custGeom>
            <a:avLst/>
            <a:gdLst>
              <a:gd name="connsiteX0" fmla="*/ 0 w 3758759"/>
              <a:gd name="connsiteY0" fmla="*/ 0 h 2862322"/>
              <a:gd name="connsiteX1" fmla="*/ 3758759 w 3758759"/>
              <a:gd name="connsiteY1" fmla="*/ 0 h 2862322"/>
              <a:gd name="connsiteX2" fmla="*/ 3758759 w 3758759"/>
              <a:gd name="connsiteY2" fmla="*/ 2862322 h 2862322"/>
              <a:gd name="connsiteX3" fmla="*/ 0 w 3758759"/>
              <a:gd name="connsiteY3" fmla="*/ 2862322 h 2862322"/>
              <a:gd name="connsiteX4" fmla="*/ 0 w 3758759"/>
              <a:gd name="connsiteY4" fmla="*/ 0 h 286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8759" h="2862322" extrusionOk="0">
                <a:moveTo>
                  <a:pt x="0" y="0"/>
                </a:moveTo>
                <a:cubicBezTo>
                  <a:pt x="1855988" y="-101487"/>
                  <a:pt x="2036995" y="-162162"/>
                  <a:pt x="3758759" y="0"/>
                </a:cubicBezTo>
                <a:cubicBezTo>
                  <a:pt x="3819472" y="1159655"/>
                  <a:pt x="3697687" y="1536761"/>
                  <a:pt x="3758759" y="2862322"/>
                </a:cubicBezTo>
                <a:cubicBezTo>
                  <a:pt x="2048619" y="2912387"/>
                  <a:pt x="1216739" y="2703873"/>
                  <a:pt x="0" y="2862322"/>
                </a:cubicBezTo>
                <a:cubicBezTo>
                  <a:pt x="-24452" y="1628353"/>
                  <a:pt x="-67663" y="1111655"/>
                  <a:pt x="0" y="0"/>
                </a:cubicBezTo>
                <a:close/>
              </a:path>
            </a:pathLst>
          </a:custGeom>
          <a:noFill/>
          <a:ln w="6350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Stores lot of information in the memory and hence takes lot of time for training.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model must be implemented in a hardware which has a good memory.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LSTM is prone to overfitting most of the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E58571-E60A-DC47-BADF-CB2E7B3C42A0}"/>
              </a:ext>
            </a:extLst>
          </p:cNvPr>
          <p:cNvSpPr txBox="1"/>
          <p:nvPr/>
        </p:nvSpPr>
        <p:spPr>
          <a:xfrm>
            <a:off x="8303439" y="2374755"/>
            <a:ext cx="3519057" cy="2968505"/>
          </a:xfrm>
          <a:custGeom>
            <a:avLst/>
            <a:gdLst>
              <a:gd name="connsiteX0" fmla="*/ 0 w 3519057"/>
              <a:gd name="connsiteY0" fmla="*/ 0 h 2968505"/>
              <a:gd name="connsiteX1" fmla="*/ 3519057 w 3519057"/>
              <a:gd name="connsiteY1" fmla="*/ 0 h 2968505"/>
              <a:gd name="connsiteX2" fmla="*/ 3519057 w 3519057"/>
              <a:gd name="connsiteY2" fmla="*/ 2968505 h 2968505"/>
              <a:gd name="connsiteX3" fmla="*/ 0 w 3519057"/>
              <a:gd name="connsiteY3" fmla="*/ 2968505 h 2968505"/>
              <a:gd name="connsiteX4" fmla="*/ 0 w 3519057"/>
              <a:gd name="connsiteY4" fmla="*/ 0 h 296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057" h="2968505" extrusionOk="0">
                <a:moveTo>
                  <a:pt x="0" y="0"/>
                </a:moveTo>
                <a:cubicBezTo>
                  <a:pt x="887975" y="-101487"/>
                  <a:pt x="2991280" y="-162162"/>
                  <a:pt x="3519057" y="0"/>
                </a:cubicBezTo>
                <a:cubicBezTo>
                  <a:pt x="3579770" y="451927"/>
                  <a:pt x="3457985" y="1837310"/>
                  <a:pt x="3519057" y="2968505"/>
                </a:cubicBezTo>
                <a:cubicBezTo>
                  <a:pt x="2555789" y="3018570"/>
                  <a:pt x="1182120" y="2810056"/>
                  <a:pt x="0" y="2968505"/>
                </a:cubicBezTo>
                <a:cubicBezTo>
                  <a:pt x="-24452" y="1810707"/>
                  <a:pt x="-67663" y="1247845"/>
                  <a:pt x="0" y="0"/>
                </a:cubicBezTo>
                <a:close/>
              </a:path>
            </a:pathLst>
          </a:custGeom>
          <a:noFill/>
          <a:ln w="6350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Time series data is collected; hence this model is appropriate as the previous timestamp data is kept in memory for a long time, the model learns from the data in memory to predict the future value.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B1A975-0313-B74B-BB4C-FB22D96044B4}"/>
              </a:ext>
            </a:extLst>
          </p:cNvPr>
          <p:cNvSpPr txBox="1"/>
          <p:nvPr/>
        </p:nvSpPr>
        <p:spPr>
          <a:xfrm>
            <a:off x="8303439" y="1687047"/>
            <a:ext cx="1458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Justification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0536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-21054"/>
            <a:ext cx="12191980" cy="68567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86DAF-8D49-0541-A590-D07452DC2CA7}"/>
              </a:ext>
            </a:extLst>
          </p:cNvPr>
          <p:cNvSpPr/>
          <p:nvPr/>
        </p:nvSpPr>
        <p:spPr>
          <a:xfrm>
            <a:off x="4328779" y="300926"/>
            <a:ext cx="369144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 err="1"/>
              <a:t>XGBoost</a:t>
            </a:r>
            <a:r>
              <a:rPr lang="en-US" sz="2800" b="1" dirty="0"/>
              <a:t> Architecture</a:t>
            </a:r>
            <a:endParaRPr lang="en-US" sz="2800" b="1" dirty="0">
              <a:ea typeface="+mj-ea"/>
              <a:cs typeface="+mj-cs"/>
            </a:endParaRP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AECCDFB8-A219-7A4E-A11A-2E65988EDE4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99" y="1499615"/>
            <a:ext cx="5504434" cy="33045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097E9D-708B-9E44-AD72-BB719F393903}"/>
              </a:ext>
            </a:extLst>
          </p:cNvPr>
          <p:cNvSpPr txBox="1"/>
          <p:nvPr/>
        </p:nvSpPr>
        <p:spPr>
          <a:xfrm>
            <a:off x="-1504" y="6540284"/>
            <a:ext cx="5876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www.researchgate.net</a:t>
            </a:r>
            <a:r>
              <a:rPr lang="en-US" sz="1400" dirty="0"/>
              <a:t>/figure/Flow-chart-of-XGBoost_fig3_345327934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566DD-7393-F545-B90A-93B420A8B2A1}"/>
              </a:ext>
            </a:extLst>
          </p:cNvPr>
          <p:cNvSpPr txBox="1"/>
          <p:nvPr/>
        </p:nvSpPr>
        <p:spPr>
          <a:xfrm>
            <a:off x="513067" y="1400137"/>
            <a:ext cx="4729091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residue is the difference between the target feature and the probability.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decision tree is constructed by taking the value of the residue.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This is continued until the residue becomes very low. </a:t>
            </a:r>
          </a:p>
        </p:txBody>
      </p:sp>
    </p:spTree>
    <p:extLst>
      <p:ext uri="{BB962C8B-B14F-4D97-AF65-F5344CB8AC3E}">
        <p14:creationId xmlns:p14="http://schemas.microsoft.com/office/powerpoint/2010/main" val="1519680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504" y="9939"/>
            <a:ext cx="12191980" cy="68567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86DAF-8D49-0541-A590-D07452DC2CA7}"/>
              </a:ext>
            </a:extLst>
          </p:cNvPr>
          <p:cNvSpPr/>
          <p:nvPr/>
        </p:nvSpPr>
        <p:spPr>
          <a:xfrm>
            <a:off x="5174264" y="251963"/>
            <a:ext cx="163195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 err="1"/>
              <a:t>XGBoost</a:t>
            </a:r>
            <a:endParaRPr lang="en-US" sz="2800" b="1" dirty="0"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F94F2-5857-5B43-B4E4-CBEC18B7ACFF}"/>
              </a:ext>
            </a:extLst>
          </p:cNvPr>
          <p:cNvSpPr txBox="1"/>
          <p:nvPr/>
        </p:nvSpPr>
        <p:spPr>
          <a:xfrm>
            <a:off x="261101" y="1382564"/>
            <a:ext cx="1421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Advantages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816483-0EE8-6A4B-8379-16AD045A353D}"/>
              </a:ext>
            </a:extLst>
          </p:cNvPr>
          <p:cNvSpPr txBox="1"/>
          <p:nvPr/>
        </p:nvSpPr>
        <p:spPr>
          <a:xfrm>
            <a:off x="4110860" y="1354273"/>
            <a:ext cx="1720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Disadvantages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24A58C-6977-F54B-B116-97FC4DE31115}"/>
              </a:ext>
            </a:extLst>
          </p:cNvPr>
          <p:cNvSpPr txBox="1"/>
          <p:nvPr/>
        </p:nvSpPr>
        <p:spPr>
          <a:xfrm>
            <a:off x="261101" y="2006378"/>
            <a:ext cx="3519057" cy="4199611"/>
          </a:xfrm>
          <a:custGeom>
            <a:avLst/>
            <a:gdLst>
              <a:gd name="connsiteX0" fmla="*/ 0 w 3519057"/>
              <a:gd name="connsiteY0" fmla="*/ 0 h 4199611"/>
              <a:gd name="connsiteX1" fmla="*/ 3519057 w 3519057"/>
              <a:gd name="connsiteY1" fmla="*/ 0 h 4199611"/>
              <a:gd name="connsiteX2" fmla="*/ 3519057 w 3519057"/>
              <a:gd name="connsiteY2" fmla="*/ 4199611 h 4199611"/>
              <a:gd name="connsiteX3" fmla="*/ 0 w 3519057"/>
              <a:gd name="connsiteY3" fmla="*/ 4199611 h 4199611"/>
              <a:gd name="connsiteX4" fmla="*/ 0 w 3519057"/>
              <a:gd name="connsiteY4" fmla="*/ 0 h 4199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057" h="4199611" extrusionOk="0">
                <a:moveTo>
                  <a:pt x="0" y="0"/>
                </a:moveTo>
                <a:cubicBezTo>
                  <a:pt x="887975" y="-101487"/>
                  <a:pt x="2991280" y="-162162"/>
                  <a:pt x="3519057" y="0"/>
                </a:cubicBezTo>
                <a:cubicBezTo>
                  <a:pt x="3579770" y="1569831"/>
                  <a:pt x="3457985" y="2191979"/>
                  <a:pt x="3519057" y="4199611"/>
                </a:cubicBezTo>
                <a:cubicBezTo>
                  <a:pt x="2555789" y="4249676"/>
                  <a:pt x="1182120" y="4041162"/>
                  <a:pt x="0" y="4199611"/>
                </a:cubicBezTo>
                <a:cubicBezTo>
                  <a:pt x="-24452" y="2508044"/>
                  <a:pt x="-67663" y="893680"/>
                  <a:pt x="0" y="0"/>
                </a:cubicBezTo>
                <a:close/>
              </a:path>
            </a:pathLst>
          </a:custGeom>
          <a:noFill/>
          <a:ln w="6350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Handles the overfitting problem using the inbuilt regularization technique.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High computational power, uses parallel processing.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Handle missing values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Runs cross-validation in each iteration to get the best possible output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Split a tree to a maximum depth then prune the tree if there is a loss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EAD904-64B0-A348-939C-EAB1ABF5E03E}"/>
              </a:ext>
            </a:extLst>
          </p:cNvPr>
          <p:cNvSpPr txBox="1"/>
          <p:nvPr/>
        </p:nvSpPr>
        <p:spPr>
          <a:xfrm>
            <a:off x="4110860" y="2006378"/>
            <a:ext cx="3758759" cy="1631216"/>
          </a:xfrm>
          <a:custGeom>
            <a:avLst/>
            <a:gdLst>
              <a:gd name="connsiteX0" fmla="*/ 0 w 3758759"/>
              <a:gd name="connsiteY0" fmla="*/ 0 h 1631216"/>
              <a:gd name="connsiteX1" fmla="*/ 3758759 w 3758759"/>
              <a:gd name="connsiteY1" fmla="*/ 0 h 1631216"/>
              <a:gd name="connsiteX2" fmla="*/ 3758759 w 3758759"/>
              <a:gd name="connsiteY2" fmla="*/ 1631216 h 1631216"/>
              <a:gd name="connsiteX3" fmla="*/ 0 w 3758759"/>
              <a:gd name="connsiteY3" fmla="*/ 1631216 h 1631216"/>
              <a:gd name="connsiteX4" fmla="*/ 0 w 3758759"/>
              <a:gd name="connsiteY4" fmla="*/ 0 h 163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8759" h="1631216" extrusionOk="0">
                <a:moveTo>
                  <a:pt x="0" y="0"/>
                </a:moveTo>
                <a:cubicBezTo>
                  <a:pt x="1855988" y="-101487"/>
                  <a:pt x="2036995" y="-162162"/>
                  <a:pt x="3758759" y="0"/>
                </a:cubicBezTo>
                <a:cubicBezTo>
                  <a:pt x="3784763" y="653161"/>
                  <a:pt x="3808639" y="820846"/>
                  <a:pt x="3758759" y="1631216"/>
                </a:cubicBezTo>
                <a:cubicBezTo>
                  <a:pt x="2048619" y="1681281"/>
                  <a:pt x="1216739" y="1472767"/>
                  <a:pt x="0" y="1631216"/>
                </a:cubicBezTo>
                <a:cubicBezTo>
                  <a:pt x="-102443" y="854561"/>
                  <a:pt x="-63950" y="718269"/>
                  <a:pt x="0" y="0"/>
                </a:cubicBezTo>
                <a:close/>
              </a:path>
            </a:pathLst>
          </a:custGeom>
          <a:noFill/>
          <a:ln w="6350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Inability to perform well on unstructured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Requires a large training set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sensitive to outliers.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438338-8358-3C48-A7C9-AA6A87189DE7}"/>
              </a:ext>
            </a:extLst>
          </p:cNvPr>
          <p:cNvSpPr txBox="1"/>
          <p:nvPr/>
        </p:nvSpPr>
        <p:spPr>
          <a:xfrm>
            <a:off x="8270519" y="2006378"/>
            <a:ext cx="3519057" cy="2352952"/>
          </a:xfrm>
          <a:custGeom>
            <a:avLst/>
            <a:gdLst>
              <a:gd name="connsiteX0" fmla="*/ 0 w 3519057"/>
              <a:gd name="connsiteY0" fmla="*/ 0 h 2352952"/>
              <a:gd name="connsiteX1" fmla="*/ 3519057 w 3519057"/>
              <a:gd name="connsiteY1" fmla="*/ 0 h 2352952"/>
              <a:gd name="connsiteX2" fmla="*/ 3519057 w 3519057"/>
              <a:gd name="connsiteY2" fmla="*/ 2352952 h 2352952"/>
              <a:gd name="connsiteX3" fmla="*/ 0 w 3519057"/>
              <a:gd name="connsiteY3" fmla="*/ 2352952 h 2352952"/>
              <a:gd name="connsiteX4" fmla="*/ 0 w 3519057"/>
              <a:gd name="connsiteY4" fmla="*/ 0 h 235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057" h="2352952" extrusionOk="0">
                <a:moveTo>
                  <a:pt x="0" y="0"/>
                </a:moveTo>
                <a:cubicBezTo>
                  <a:pt x="887975" y="-101487"/>
                  <a:pt x="2991280" y="-162162"/>
                  <a:pt x="3519057" y="0"/>
                </a:cubicBezTo>
                <a:cubicBezTo>
                  <a:pt x="3579770" y="307900"/>
                  <a:pt x="3457985" y="1789264"/>
                  <a:pt x="3519057" y="2352952"/>
                </a:cubicBezTo>
                <a:cubicBezTo>
                  <a:pt x="2555789" y="2403017"/>
                  <a:pt x="1182120" y="2194503"/>
                  <a:pt x="0" y="2352952"/>
                </a:cubicBezTo>
                <a:cubicBezTo>
                  <a:pt x="-24452" y="2029853"/>
                  <a:pt x="-67663" y="321633"/>
                  <a:pt x="0" y="0"/>
                </a:cubicBezTo>
                <a:close/>
              </a:path>
            </a:pathLst>
          </a:custGeom>
          <a:noFill/>
          <a:ln w="6350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 </a:t>
            </a:r>
            <a:r>
              <a:rPr lang="en-US" sz="2000" dirty="0"/>
              <a:t>Pump failure must be investigated as soon as possible. Because of its execution speed and performance, </a:t>
            </a:r>
            <a:r>
              <a:rPr lang="en-US" sz="2000" dirty="0" err="1"/>
              <a:t>XGBoost</a:t>
            </a:r>
            <a:r>
              <a:rPr lang="en-US" sz="2000" dirty="0"/>
              <a:t> is used.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A50C30-628E-1B4E-88B7-0C91560B4A35}"/>
              </a:ext>
            </a:extLst>
          </p:cNvPr>
          <p:cNvSpPr txBox="1"/>
          <p:nvPr/>
        </p:nvSpPr>
        <p:spPr>
          <a:xfrm>
            <a:off x="8270519" y="1382564"/>
            <a:ext cx="1458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Justification</a:t>
            </a:r>
          </a:p>
        </p:txBody>
      </p:sp>
    </p:spTree>
    <p:extLst>
      <p:ext uri="{BB962C8B-B14F-4D97-AF65-F5344CB8AC3E}">
        <p14:creationId xmlns:p14="http://schemas.microsoft.com/office/powerpoint/2010/main" val="2503486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7F22DFD-04D0-AE48-AADB-4FE362194B78}"/>
              </a:ext>
            </a:extLst>
          </p:cNvPr>
          <p:cNvSpPr/>
          <p:nvPr/>
        </p:nvSpPr>
        <p:spPr>
          <a:xfrm>
            <a:off x="4664473" y="380756"/>
            <a:ext cx="2860026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/>
              <a:t>ARIMA Flowchart</a:t>
            </a:r>
            <a:endParaRPr lang="en-US" sz="2800" b="1" dirty="0">
              <a:ea typeface="+mj-ea"/>
              <a:cs typeface="+mj-cs"/>
            </a:endParaRPr>
          </a:p>
        </p:txBody>
      </p:sp>
      <p:pic>
        <p:nvPicPr>
          <p:cNvPr id="17" name="Picture 16" descr="Diagram, schematic&#10;&#10;Description automatically generated">
            <a:extLst>
              <a:ext uri="{FF2B5EF4-FFF2-40B4-BE49-F238E27FC236}">
                <a16:creationId xmlns:a16="http://schemas.microsoft.com/office/drawing/2014/main" id="{06378749-A19F-EC48-BCD7-BF8718C31F1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096" y="1295512"/>
            <a:ext cx="3588026" cy="3933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B5CC1F-58FE-8740-AE99-64E38BA8ABCB}"/>
              </a:ext>
            </a:extLst>
          </p:cNvPr>
          <p:cNvSpPr txBox="1"/>
          <p:nvPr/>
        </p:nvSpPr>
        <p:spPr>
          <a:xfrm>
            <a:off x="-1504" y="6333498"/>
            <a:ext cx="7141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https://www.researchgate.net/figure/Flow-Diagram-of-ARIMA-Model-ARIMA-is-also-known-as-</a:t>
            </a:r>
            <a:endParaRPr lang="en-US" sz="1400" u="sng" dirty="0"/>
          </a:p>
          <a:p>
            <a:r>
              <a:rPr lang="en-US" sz="1400" u="sng" dirty="0"/>
              <a:t>Box-Jenkins-approach-To-build-a-time_fig1_319061523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1807D-93C5-CE4A-BAEC-3ED0F2D8F5AC}"/>
              </a:ext>
            </a:extLst>
          </p:cNvPr>
          <p:cNvSpPr txBox="1"/>
          <p:nvPr/>
        </p:nvSpPr>
        <p:spPr>
          <a:xfrm>
            <a:off x="600921" y="1295512"/>
            <a:ext cx="5670670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ARIMA model has 3 parameters p, d and q.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 - the number of previous observations given to the model.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 - difference between previous and current observation.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q - average window size.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trend line should be stationary with constant mean.</a:t>
            </a:r>
          </a:p>
        </p:txBody>
      </p:sp>
    </p:spTree>
    <p:extLst>
      <p:ext uri="{BB962C8B-B14F-4D97-AF65-F5344CB8AC3E}">
        <p14:creationId xmlns:p14="http://schemas.microsoft.com/office/powerpoint/2010/main" val="1605507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504" y="-16476"/>
            <a:ext cx="12191980" cy="68567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7F22DFD-04D0-AE48-AADB-4FE362194B78}"/>
              </a:ext>
            </a:extLst>
          </p:cNvPr>
          <p:cNvSpPr/>
          <p:nvPr/>
        </p:nvSpPr>
        <p:spPr>
          <a:xfrm>
            <a:off x="5439149" y="532935"/>
            <a:ext cx="1310674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/>
              <a:t>ARIMA</a:t>
            </a:r>
            <a:endParaRPr lang="en-US" sz="2800" b="1" dirty="0"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D00076-9071-824B-8B6E-9F036E802DF1}"/>
              </a:ext>
            </a:extLst>
          </p:cNvPr>
          <p:cNvSpPr txBox="1"/>
          <p:nvPr/>
        </p:nvSpPr>
        <p:spPr>
          <a:xfrm>
            <a:off x="348791" y="1656245"/>
            <a:ext cx="1421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Advantages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AD29A-662F-9E46-9A95-4AEEA360B9BA}"/>
              </a:ext>
            </a:extLst>
          </p:cNvPr>
          <p:cNvSpPr txBox="1"/>
          <p:nvPr/>
        </p:nvSpPr>
        <p:spPr>
          <a:xfrm>
            <a:off x="4216610" y="1656245"/>
            <a:ext cx="1720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Disadvantages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058DF3-DCE5-A74A-B6C0-EC88CE4DE983}"/>
              </a:ext>
            </a:extLst>
          </p:cNvPr>
          <p:cNvSpPr txBox="1"/>
          <p:nvPr/>
        </p:nvSpPr>
        <p:spPr>
          <a:xfrm>
            <a:off x="348791" y="2367621"/>
            <a:ext cx="3519057" cy="3214726"/>
          </a:xfrm>
          <a:custGeom>
            <a:avLst/>
            <a:gdLst>
              <a:gd name="connsiteX0" fmla="*/ 0 w 3519057"/>
              <a:gd name="connsiteY0" fmla="*/ 0 h 3214726"/>
              <a:gd name="connsiteX1" fmla="*/ 3519057 w 3519057"/>
              <a:gd name="connsiteY1" fmla="*/ 0 h 3214726"/>
              <a:gd name="connsiteX2" fmla="*/ 3519057 w 3519057"/>
              <a:gd name="connsiteY2" fmla="*/ 3214726 h 3214726"/>
              <a:gd name="connsiteX3" fmla="*/ 0 w 3519057"/>
              <a:gd name="connsiteY3" fmla="*/ 3214726 h 3214726"/>
              <a:gd name="connsiteX4" fmla="*/ 0 w 3519057"/>
              <a:gd name="connsiteY4" fmla="*/ 0 h 321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057" h="3214726" extrusionOk="0">
                <a:moveTo>
                  <a:pt x="0" y="0"/>
                </a:moveTo>
                <a:cubicBezTo>
                  <a:pt x="887975" y="-101487"/>
                  <a:pt x="2991280" y="-162162"/>
                  <a:pt x="3519057" y="0"/>
                </a:cubicBezTo>
                <a:cubicBezTo>
                  <a:pt x="3579770" y="956991"/>
                  <a:pt x="3457985" y="1609889"/>
                  <a:pt x="3519057" y="3214726"/>
                </a:cubicBezTo>
                <a:cubicBezTo>
                  <a:pt x="2555789" y="3264791"/>
                  <a:pt x="1182120" y="3056277"/>
                  <a:pt x="0" y="3214726"/>
                </a:cubicBezTo>
                <a:cubicBezTo>
                  <a:pt x="-24452" y="1622640"/>
                  <a:pt x="-67663" y="820549"/>
                  <a:pt x="0" y="0"/>
                </a:cubicBezTo>
                <a:close/>
              </a:path>
            </a:pathLst>
          </a:custGeom>
          <a:noFill/>
          <a:ln w="6350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ARIMA is known for time series forecasting.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Only requires the previous time series data to predict the next outcome.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Good prediction accuracy.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Requires minimum parameters for prediction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D61451-B3BD-6946-88A7-DC37B6B7B259}"/>
              </a:ext>
            </a:extLst>
          </p:cNvPr>
          <p:cNvSpPr txBox="1"/>
          <p:nvPr/>
        </p:nvSpPr>
        <p:spPr>
          <a:xfrm>
            <a:off x="4216610" y="2367621"/>
            <a:ext cx="3758759" cy="2783839"/>
          </a:xfrm>
          <a:custGeom>
            <a:avLst/>
            <a:gdLst>
              <a:gd name="connsiteX0" fmla="*/ 0 w 3758759"/>
              <a:gd name="connsiteY0" fmla="*/ 0 h 2783839"/>
              <a:gd name="connsiteX1" fmla="*/ 3758759 w 3758759"/>
              <a:gd name="connsiteY1" fmla="*/ 0 h 2783839"/>
              <a:gd name="connsiteX2" fmla="*/ 3758759 w 3758759"/>
              <a:gd name="connsiteY2" fmla="*/ 2783839 h 2783839"/>
              <a:gd name="connsiteX3" fmla="*/ 0 w 3758759"/>
              <a:gd name="connsiteY3" fmla="*/ 2783839 h 2783839"/>
              <a:gd name="connsiteX4" fmla="*/ 0 w 3758759"/>
              <a:gd name="connsiteY4" fmla="*/ 0 h 2783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8759" h="2783839" extrusionOk="0">
                <a:moveTo>
                  <a:pt x="0" y="0"/>
                </a:moveTo>
                <a:cubicBezTo>
                  <a:pt x="1855988" y="-101487"/>
                  <a:pt x="2036995" y="-162162"/>
                  <a:pt x="3758759" y="0"/>
                </a:cubicBezTo>
                <a:cubicBezTo>
                  <a:pt x="3819472" y="353978"/>
                  <a:pt x="3697687" y="1911095"/>
                  <a:pt x="3758759" y="2783839"/>
                </a:cubicBezTo>
                <a:cubicBezTo>
                  <a:pt x="2048619" y="2833904"/>
                  <a:pt x="1216739" y="2625390"/>
                  <a:pt x="0" y="2783839"/>
                </a:cubicBezTo>
                <a:cubicBezTo>
                  <a:pt x="-24452" y="2416489"/>
                  <a:pt x="-67663" y="632931"/>
                  <a:pt x="0" y="0"/>
                </a:cubicBezTo>
                <a:close/>
              </a:path>
            </a:pathLst>
          </a:custGeom>
          <a:noFill/>
          <a:ln w="6350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Expertise needed to evaluate the model based on the input data.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Depends on the past values, hence prediction resembles the past giving inaccurate results.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Data must be stationary.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EDB599-C2B2-DD48-8FD5-EFB17156B598}"/>
              </a:ext>
            </a:extLst>
          </p:cNvPr>
          <p:cNvSpPr txBox="1"/>
          <p:nvPr/>
        </p:nvSpPr>
        <p:spPr>
          <a:xfrm>
            <a:off x="8324152" y="2321454"/>
            <a:ext cx="3519057" cy="2876172"/>
          </a:xfrm>
          <a:custGeom>
            <a:avLst/>
            <a:gdLst>
              <a:gd name="connsiteX0" fmla="*/ 0 w 3519057"/>
              <a:gd name="connsiteY0" fmla="*/ 0 h 2876172"/>
              <a:gd name="connsiteX1" fmla="*/ 3519057 w 3519057"/>
              <a:gd name="connsiteY1" fmla="*/ 0 h 2876172"/>
              <a:gd name="connsiteX2" fmla="*/ 3519057 w 3519057"/>
              <a:gd name="connsiteY2" fmla="*/ 2876172 h 2876172"/>
              <a:gd name="connsiteX3" fmla="*/ 0 w 3519057"/>
              <a:gd name="connsiteY3" fmla="*/ 2876172 h 2876172"/>
              <a:gd name="connsiteX4" fmla="*/ 0 w 3519057"/>
              <a:gd name="connsiteY4" fmla="*/ 0 h 2876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9057" h="2876172" extrusionOk="0">
                <a:moveTo>
                  <a:pt x="0" y="0"/>
                </a:moveTo>
                <a:cubicBezTo>
                  <a:pt x="887975" y="-101487"/>
                  <a:pt x="2991280" y="-162162"/>
                  <a:pt x="3519057" y="0"/>
                </a:cubicBezTo>
                <a:cubicBezTo>
                  <a:pt x="3579770" y="1044668"/>
                  <a:pt x="3457985" y="1774484"/>
                  <a:pt x="3519057" y="2876172"/>
                </a:cubicBezTo>
                <a:cubicBezTo>
                  <a:pt x="2555789" y="2926237"/>
                  <a:pt x="1182120" y="2717723"/>
                  <a:pt x="0" y="2876172"/>
                </a:cubicBezTo>
                <a:cubicBezTo>
                  <a:pt x="-24452" y="2139450"/>
                  <a:pt x="-67663" y="1085350"/>
                  <a:pt x="0" y="0"/>
                </a:cubicBezTo>
                <a:close/>
              </a:path>
            </a:pathLst>
          </a:custGeom>
          <a:noFill/>
          <a:ln w="6350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ARIMA models are more flexible than other statistical models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Forecasting in general is tough. ARIMA performs well compared to other forecasting algorithm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8F2AF9-D27F-9F44-97EF-7DDA7643F7B8}"/>
              </a:ext>
            </a:extLst>
          </p:cNvPr>
          <p:cNvSpPr txBox="1"/>
          <p:nvPr/>
        </p:nvSpPr>
        <p:spPr>
          <a:xfrm>
            <a:off x="8324152" y="1656245"/>
            <a:ext cx="1458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Justification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212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504" y="9537"/>
            <a:ext cx="12191980" cy="68567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06DC6E-EC64-0E48-B2C7-F260418D8BC8}"/>
              </a:ext>
            </a:extLst>
          </p:cNvPr>
          <p:cNvSpPr/>
          <p:nvPr/>
        </p:nvSpPr>
        <p:spPr>
          <a:xfrm>
            <a:off x="4648570" y="191293"/>
            <a:ext cx="3002815" cy="5934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ea typeface="+mj-ea"/>
                <a:cs typeface="+mj-cs"/>
              </a:rPr>
              <a:t>Model Comparison</a:t>
            </a:r>
          </a:p>
        </p:txBody>
      </p:sp>
      <p:pic>
        <p:nvPicPr>
          <p:cNvPr id="19" name="Picture 1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9B6CBAE-2E5E-6048-BEBC-CD50F06EA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789" y="1659281"/>
            <a:ext cx="2556886" cy="19553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D18C69B-30AE-B84F-8F3E-8B76374A2F0E}"/>
              </a:ext>
            </a:extLst>
          </p:cNvPr>
          <p:cNvSpPr txBox="1"/>
          <p:nvPr/>
        </p:nvSpPr>
        <p:spPr>
          <a:xfrm>
            <a:off x="149825" y="1109647"/>
            <a:ext cx="2145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Logistic Regression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481B13-7714-4244-B68C-346189DD731F}"/>
              </a:ext>
            </a:extLst>
          </p:cNvPr>
          <p:cNvSpPr txBox="1"/>
          <p:nvPr/>
        </p:nvSpPr>
        <p:spPr>
          <a:xfrm>
            <a:off x="3192010" y="1140425"/>
            <a:ext cx="98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F7F377-9DC8-544C-8343-53AE9378E198}"/>
              </a:ext>
            </a:extLst>
          </p:cNvPr>
          <p:cNvSpPr txBox="1"/>
          <p:nvPr/>
        </p:nvSpPr>
        <p:spPr>
          <a:xfrm>
            <a:off x="6149977" y="1172239"/>
            <a:ext cx="98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LSTM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422C63-9877-EC4B-AE05-DAA404E2A9BA}"/>
              </a:ext>
            </a:extLst>
          </p:cNvPr>
          <p:cNvSpPr txBox="1"/>
          <p:nvPr/>
        </p:nvSpPr>
        <p:spPr>
          <a:xfrm>
            <a:off x="9170226" y="1172239"/>
            <a:ext cx="98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ARIMA</a:t>
            </a:r>
          </a:p>
        </p:txBody>
      </p:sp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334BE8C9-C8F8-D04E-8FFC-0236B10AA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25" y="1659286"/>
            <a:ext cx="2515039" cy="1955307"/>
          </a:xfrm>
          <a:prstGeom prst="rect">
            <a:avLst/>
          </a:prstGeom>
        </p:spPr>
      </p:pic>
      <p:pic>
        <p:nvPicPr>
          <p:cNvPr id="25" name="Picture 2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6A62A7A-4DD1-404B-860C-7B359CE10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2010" y="1659279"/>
            <a:ext cx="2430821" cy="1955307"/>
          </a:xfrm>
          <a:prstGeom prst="rect">
            <a:avLst/>
          </a:prstGeom>
        </p:spPr>
      </p:pic>
      <p:pic>
        <p:nvPicPr>
          <p:cNvPr id="26" name="Picture 25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EB76230A-8814-FB48-A61D-EE17910CD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978" y="1659280"/>
            <a:ext cx="2556887" cy="1955307"/>
          </a:xfrm>
          <a:prstGeom prst="rect">
            <a:avLst/>
          </a:prstGeom>
        </p:spPr>
      </p:pic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BD51E356-2141-C64F-BB71-A940AC4D8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4939" y="4188031"/>
            <a:ext cx="6198488" cy="14974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A478F9-43C6-A640-90F9-E28BB9CE4611}"/>
              </a:ext>
            </a:extLst>
          </p:cNvPr>
          <p:cNvSpPr txBox="1"/>
          <p:nvPr/>
        </p:nvSpPr>
        <p:spPr>
          <a:xfrm>
            <a:off x="-1504" y="6512818"/>
            <a:ext cx="8218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becominghuman.ai</a:t>
            </a:r>
            <a:r>
              <a:rPr lang="en-US" sz="1400" dirty="0"/>
              <a:t>/predict-pump-failure-before-it-happens-using-deep-learning-model-dc886bfa073e</a:t>
            </a:r>
          </a:p>
        </p:txBody>
      </p:sp>
    </p:spTree>
    <p:extLst>
      <p:ext uri="{BB962C8B-B14F-4D97-AF65-F5344CB8AC3E}">
        <p14:creationId xmlns:p14="http://schemas.microsoft.com/office/powerpoint/2010/main" val="3532351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-14971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E1B645-EE3A-F149-A4F8-47F496C45C59}"/>
              </a:ext>
            </a:extLst>
          </p:cNvPr>
          <p:cNvSpPr/>
          <p:nvPr/>
        </p:nvSpPr>
        <p:spPr>
          <a:xfrm>
            <a:off x="1113575" y="826459"/>
            <a:ext cx="3445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 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7FBB4-8B60-6F40-8127-BBABA2109D4E}"/>
              </a:ext>
            </a:extLst>
          </p:cNvPr>
          <p:cNvSpPr txBox="1"/>
          <p:nvPr/>
        </p:nvSpPr>
        <p:spPr>
          <a:xfrm>
            <a:off x="723900" y="454147"/>
            <a:ext cx="1820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FF094-5451-A247-BBC2-B49D28BBC60D}"/>
              </a:ext>
            </a:extLst>
          </p:cNvPr>
          <p:cNvSpPr txBox="1"/>
          <p:nvPr/>
        </p:nvSpPr>
        <p:spPr>
          <a:xfrm>
            <a:off x="723900" y="1431513"/>
            <a:ext cx="8560870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Sanayha</a:t>
            </a:r>
            <a:r>
              <a:rPr lang="en-US" sz="1400" dirty="0"/>
              <a:t>, M., &amp; </a:t>
            </a:r>
            <a:r>
              <a:rPr lang="en-US" sz="1400" dirty="0" err="1"/>
              <a:t>Vateekul</a:t>
            </a:r>
            <a:r>
              <a:rPr lang="en-US" sz="1400" dirty="0"/>
              <a:t>, P. (2017). Fault detection for circulating water pump using time series forecasting </a:t>
            </a:r>
          </a:p>
          <a:p>
            <a:r>
              <a:rPr lang="en-US" sz="1400" dirty="0"/>
              <a:t>       and Outlier Detection. </a:t>
            </a:r>
            <a:r>
              <a:rPr lang="en-US" sz="1400" i="1" dirty="0"/>
              <a:t>2017 9th International Conference on Knowledge and Smart Technology (KST)</a:t>
            </a:r>
            <a:r>
              <a:rPr lang="en-US" sz="1400" dirty="0"/>
              <a:t>. </a:t>
            </a:r>
          </a:p>
          <a:p>
            <a:r>
              <a:rPr lang="en-US" sz="1400" dirty="0"/>
              <a:t>        https://</a:t>
            </a:r>
            <a:r>
              <a:rPr lang="en-US" sz="1400" dirty="0" err="1"/>
              <a:t>doi.org</a:t>
            </a:r>
            <a:r>
              <a:rPr lang="en-US" sz="1400" dirty="0"/>
              <a:t>/10.1109/kst.2017.7886095 </a:t>
            </a:r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2.     </a:t>
            </a:r>
            <a:r>
              <a:rPr lang="en-US" sz="1400" dirty="0" err="1"/>
              <a:t>Darmatasia</a:t>
            </a:r>
            <a:r>
              <a:rPr lang="en-US" sz="1400" dirty="0"/>
              <a:t>, &amp; </a:t>
            </a:r>
            <a:r>
              <a:rPr lang="en-US" sz="1400" dirty="0" err="1"/>
              <a:t>Arymurthy</a:t>
            </a:r>
            <a:r>
              <a:rPr lang="en-US" sz="1400" dirty="0"/>
              <a:t>, A. M. (2016). Predicting the status of water pumps using data mining approach. </a:t>
            </a:r>
          </a:p>
          <a:p>
            <a:r>
              <a:rPr lang="en-US" sz="1400" i="1" dirty="0"/>
              <a:t>        2016 International Workshop on Big Data and Information Security (IWBIS)</a:t>
            </a:r>
            <a:r>
              <a:rPr lang="en-US" sz="1400" dirty="0"/>
              <a:t>. </a:t>
            </a:r>
          </a:p>
          <a:p>
            <a:r>
              <a:rPr lang="en-US" sz="1400" dirty="0"/>
              <a:t>         https://</a:t>
            </a:r>
            <a:r>
              <a:rPr lang="en-US" sz="1400" dirty="0" err="1"/>
              <a:t>doi.org</a:t>
            </a:r>
            <a:r>
              <a:rPr lang="en-US" sz="1400" dirty="0"/>
              <a:t>/10.1109/iwbis.2016.7872890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3.      </a:t>
            </a:r>
            <a:r>
              <a:rPr lang="en-US" sz="1400" dirty="0" err="1"/>
              <a:t>Velimirović</a:t>
            </a:r>
            <a:r>
              <a:rPr lang="en-US" sz="1400" dirty="0"/>
              <a:t>, L. Z., </a:t>
            </a:r>
            <a:r>
              <a:rPr lang="en-US" sz="1400" dirty="0" err="1"/>
              <a:t>Janković</a:t>
            </a:r>
            <a:r>
              <a:rPr lang="en-US" sz="1400" dirty="0"/>
              <a:t>, R., </a:t>
            </a:r>
            <a:r>
              <a:rPr lang="en-US" sz="1400" dirty="0" err="1"/>
              <a:t>Velimirović</a:t>
            </a:r>
            <a:r>
              <a:rPr lang="en-US" sz="1400" dirty="0"/>
              <a:t>, J. D., &amp; </a:t>
            </a:r>
            <a:r>
              <a:rPr lang="en-US" sz="1400" dirty="0" err="1"/>
              <a:t>Janjić</a:t>
            </a:r>
            <a:r>
              <a:rPr lang="en-US" sz="1400" dirty="0"/>
              <a:t>, A. (2021). Wastewater plant reliability prediction </a:t>
            </a:r>
          </a:p>
          <a:p>
            <a:r>
              <a:rPr lang="en-US" sz="1400" dirty="0"/>
              <a:t>         using the Machine Learning Classification algorithms. </a:t>
            </a:r>
            <a:r>
              <a:rPr lang="en-US" sz="1400" i="1" dirty="0"/>
              <a:t>Symmetry</a:t>
            </a:r>
            <a:r>
              <a:rPr lang="en-US" sz="1400" dirty="0"/>
              <a:t>, </a:t>
            </a:r>
            <a:r>
              <a:rPr lang="en-US" sz="1400" i="1" dirty="0"/>
              <a:t>13</a:t>
            </a:r>
            <a:r>
              <a:rPr lang="en-US" sz="1400" dirty="0"/>
              <a:t>(8), 1518. </a:t>
            </a:r>
          </a:p>
          <a:p>
            <a:r>
              <a:rPr lang="en-US" sz="1400" dirty="0"/>
              <a:t>         https://</a:t>
            </a:r>
            <a:r>
              <a:rPr lang="en-US" sz="1400" dirty="0" err="1"/>
              <a:t>doi.org</a:t>
            </a:r>
            <a:r>
              <a:rPr lang="en-US" sz="1400" dirty="0"/>
              <a:t>/10.3390/sym13081518 </a:t>
            </a:r>
          </a:p>
          <a:p>
            <a:endParaRPr lang="en-US" sz="1400" dirty="0"/>
          </a:p>
          <a:p>
            <a:r>
              <a:rPr lang="en-US" sz="1400" dirty="0"/>
              <a:t>4.      Peng, L., Han, G., </a:t>
            </a:r>
            <a:r>
              <a:rPr lang="en-US" sz="1400" dirty="0" err="1"/>
              <a:t>Landjobo</a:t>
            </a:r>
            <a:r>
              <a:rPr lang="en-US" sz="1400" dirty="0"/>
              <a:t> </a:t>
            </a:r>
            <a:r>
              <a:rPr lang="en-US" sz="1400" dirty="0" err="1"/>
              <a:t>Pagou</a:t>
            </a:r>
            <a:r>
              <a:rPr lang="en-US" sz="1400" dirty="0"/>
              <a:t>, A., &amp; Shu, J. (2020). Electric submersible pump broken shaft fault diagnosis </a:t>
            </a:r>
          </a:p>
          <a:p>
            <a:r>
              <a:rPr lang="en-US" sz="1400" dirty="0"/>
              <a:t>         based on principal component analysis. </a:t>
            </a:r>
            <a:r>
              <a:rPr lang="en-US" sz="1400" i="1" dirty="0"/>
              <a:t>Journal of Petroleum Science and Engineering</a:t>
            </a:r>
            <a:r>
              <a:rPr lang="en-US" sz="1400" dirty="0"/>
              <a:t>, </a:t>
            </a:r>
            <a:r>
              <a:rPr lang="en-US" sz="1400" i="1" dirty="0"/>
              <a:t>191</a:t>
            </a:r>
            <a:r>
              <a:rPr lang="en-US" sz="1400" dirty="0"/>
              <a:t>, 107154. </a:t>
            </a:r>
          </a:p>
          <a:p>
            <a:r>
              <a:rPr lang="en-US" sz="1400" dirty="0"/>
              <a:t>         https://</a:t>
            </a:r>
            <a:r>
              <a:rPr lang="en-US" sz="1400" dirty="0" err="1"/>
              <a:t>doi.org</a:t>
            </a:r>
            <a:r>
              <a:rPr lang="en-US" sz="1400" dirty="0"/>
              <a:t>/10.1016/j.petrol.2020.107154 </a:t>
            </a:r>
          </a:p>
          <a:p>
            <a:endParaRPr lang="en-US" sz="1400" dirty="0"/>
          </a:p>
          <a:p>
            <a:r>
              <a:rPr lang="en-US" sz="1400" dirty="0"/>
              <a:t>5.       Liang, B., Verma, S., Xu, J., Liang, S., Li, Z., Wang, Y., &amp; Chen, F. (2020). A data driven approach for </a:t>
            </a:r>
          </a:p>
          <a:p>
            <a:r>
              <a:rPr lang="en-US" sz="1400" dirty="0"/>
              <a:t>          LEAK detection with smart sensors. </a:t>
            </a:r>
            <a:r>
              <a:rPr lang="en-US" sz="1400" i="1" dirty="0"/>
              <a:t>2020 16th International Conference on Control, Automation, </a:t>
            </a:r>
          </a:p>
          <a:p>
            <a:r>
              <a:rPr lang="en-US" sz="1400" i="1" dirty="0"/>
              <a:t>          Robotics and Vision (ICARCV)</a:t>
            </a:r>
            <a:r>
              <a:rPr lang="en-US" sz="1400" dirty="0"/>
              <a:t>. https://</a:t>
            </a:r>
            <a:r>
              <a:rPr lang="en-US" sz="1400" dirty="0" err="1"/>
              <a:t>doi.org</a:t>
            </a:r>
            <a:r>
              <a:rPr lang="en-US" sz="1400" dirty="0"/>
              <a:t>/10.1109/icarcv50220.2020.9305403 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26507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039C3D-1B3A-0F44-AC91-F842CBAD9973}"/>
              </a:ext>
            </a:extLst>
          </p:cNvPr>
          <p:cNvSpPr/>
          <p:nvPr/>
        </p:nvSpPr>
        <p:spPr>
          <a:xfrm>
            <a:off x="1289018" y="911812"/>
            <a:ext cx="56947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 Predictive Analytics Evolution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ADC04-A654-BC4E-B980-25E473E36B13}"/>
              </a:ext>
            </a:extLst>
          </p:cNvPr>
          <p:cNvSpPr txBox="1"/>
          <p:nvPr/>
        </p:nvSpPr>
        <p:spPr>
          <a:xfrm>
            <a:off x="1289018" y="2345562"/>
            <a:ext cx="9890174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33224"/>
                </a:solidFill>
              </a:rPr>
              <a:t>In the past, reactive maintenance was used, in which the problem was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33224"/>
                </a:solidFill>
              </a:rPr>
              <a:t>     handled after a machine break down.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33224"/>
                </a:solidFill>
              </a:rPr>
              <a:t>Resulted in a significant loss due to the downtime.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33224"/>
                </a:solidFill>
              </a:rPr>
              <a:t>Caused reduction in product quality, and the inability to deliver the product to the client on time.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5277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E1B645-EE3A-F149-A4F8-47F496C45C59}"/>
              </a:ext>
            </a:extLst>
          </p:cNvPr>
          <p:cNvSpPr/>
          <p:nvPr/>
        </p:nvSpPr>
        <p:spPr>
          <a:xfrm>
            <a:off x="1113575" y="826459"/>
            <a:ext cx="3445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 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7FBB4-8B60-6F40-8127-BBABA2109D4E}"/>
              </a:ext>
            </a:extLst>
          </p:cNvPr>
          <p:cNvSpPr txBox="1"/>
          <p:nvPr/>
        </p:nvSpPr>
        <p:spPr>
          <a:xfrm>
            <a:off x="723900" y="454788"/>
            <a:ext cx="1820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FF094-5451-A247-BBC2-B49D28BBC60D}"/>
              </a:ext>
            </a:extLst>
          </p:cNvPr>
          <p:cNvSpPr txBox="1"/>
          <p:nvPr/>
        </p:nvSpPr>
        <p:spPr>
          <a:xfrm>
            <a:off x="723900" y="1431513"/>
            <a:ext cx="10977108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6.    Wu, D., Jennings, C., </a:t>
            </a:r>
            <a:r>
              <a:rPr lang="en-US" sz="1400" dirty="0" err="1"/>
              <a:t>Terpenny</a:t>
            </a:r>
            <a:r>
              <a:rPr lang="en-US" sz="1400" dirty="0"/>
              <a:t>, J., Gao, R. X., &amp; Kumara, S. (2017). A comparative study on machine learning algorithms for Smart Manufacturing:</a:t>
            </a:r>
          </a:p>
          <a:p>
            <a:r>
              <a:rPr lang="en-US" sz="1400" dirty="0"/>
              <a:t>       Tool wear prediction using random forests. </a:t>
            </a:r>
            <a:r>
              <a:rPr lang="en-US" sz="1400" i="1" dirty="0"/>
              <a:t>Journal of Manufacturing Science and Engineering</a:t>
            </a:r>
            <a:r>
              <a:rPr lang="en-US" sz="1400" dirty="0"/>
              <a:t>, </a:t>
            </a:r>
            <a:r>
              <a:rPr lang="en-US" sz="1400" i="1" dirty="0"/>
              <a:t>139</a:t>
            </a:r>
            <a:r>
              <a:rPr lang="en-US" sz="1400" dirty="0"/>
              <a:t>(7). https://</a:t>
            </a:r>
            <a:r>
              <a:rPr lang="en-US" sz="1400" dirty="0" err="1"/>
              <a:t>doi.org</a:t>
            </a:r>
            <a:r>
              <a:rPr lang="en-US" sz="1400" dirty="0"/>
              <a:t>/10.1115/1.4036350 </a:t>
            </a:r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7.    Essien, A., &amp; </a:t>
            </a:r>
            <a:r>
              <a:rPr lang="en-US" sz="1400" dirty="0" err="1"/>
              <a:t>Giannetti</a:t>
            </a:r>
            <a:r>
              <a:rPr lang="en-US" sz="1400" dirty="0"/>
              <a:t>, C. (2020). A deep learning model for smart manufacturing using convolutional LSTM neural </a:t>
            </a:r>
          </a:p>
          <a:p>
            <a:r>
              <a:rPr lang="en-US" sz="1400" dirty="0"/>
              <a:t>        network autoencoders. </a:t>
            </a:r>
            <a:r>
              <a:rPr lang="en-US" sz="1400" i="1" dirty="0"/>
              <a:t>IEEE Transactions on Industrial Informatics</a:t>
            </a:r>
            <a:r>
              <a:rPr lang="en-US" sz="1400" dirty="0"/>
              <a:t>, </a:t>
            </a:r>
            <a:r>
              <a:rPr lang="en-US" sz="1400" i="1" dirty="0"/>
              <a:t>16</a:t>
            </a:r>
            <a:r>
              <a:rPr lang="en-US" sz="1400" dirty="0"/>
              <a:t>(9), 6069–6078. </a:t>
            </a:r>
            <a:r>
              <a:rPr lang="en-US" sz="14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https://doi.org/10.1109/tii.2020.2967556</a:t>
            </a:r>
            <a:endParaRPr lang="en-US" sz="1400" u="sng" dirty="0"/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8.    </a:t>
            </a:r>
            <a:r>
              <a:rPr lang="en-US" sz="1400" dirty="0" err="1"/>
              <a:t>Kiangala</a:t>
            </a:r>
            <a:r>
              <a:rPr lang="en-US" sz="1400" dirty="0"/>
              <a:t>, S. K., &amp; Wang, Z. (2021). An effective adaptive customization framework for small manufacturing plants </a:t>
            </a:r>
          </a:p>
          <a:p>
            <a:r>
              <a:rPr lang="en-US" sz="1400" dirty="0"/>
              <a:t>      using extreme gradient boosting-</a:t>
            </a:r>
            <a:r>
              <a:rPr lang="en-US" sz="1400" dirty="0" err="1"/>
              <a:t>xgboost</a:t>
            </a:r>
            <a:r>
              <a:rPr lang="en-US" sz="1400" dirty="0"/>
              <a:t> and random forest ensemble learning algorithms in an industry 4.0 environment. </a:t>
            </a:r>
          </a:p>
          <a:p>
            <a:r>
              <a:rPr lang="en-US" sz="1400" i="1" dirty="0"/>
              <a:t>      Machine Learning with Applications</a:t>
            </a:r>
            <a:r>
              <a:rPr lang="en-US" sz="1400" dirty="0"/>
              <a:t>, </a:t>
            </a:r>
            <a:r>
              <a:rPr lang="en-US" sz="1400" i="1" dirty="0"/>
              <a:t>4</a:t>
            </a:r>
            <a:r>
              <a:rPr lang="en-US" sz="1400" dirty="0"/>
              <a:t>, 100024. https://</a:t>
            </a:r>
            <a:r>
              <a:rPr lang="en-US" sz="1400" dirty="0" err="1"/>
              <a:t>doi.org</a:t>
            </a:r>
            <a:r>
              <a:rPr lang="en-US" sz="1400" dirty="0"/>
              <a:t>/10.1016/j.mlwa.2021.100024 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72844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E1B645-EE3A-F149-A4F8-47F496C45C59}"/>
              </a:ext>
            </a:extLst>
          </p:cNvPr>
          <p:cNvSpPr/>
          <p:nvPr/>
        </p:nvSpPr>
        <p:spPr>
          <a:xfrm>
            <a:off x="1113575" y="826459"/>
            <a:ext cx="3445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 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7FBB4-8B60-6F40-8127-BBABA2109D4E}"/>
              </a:ext>
            </a:extLst>
          </p:cNvPr>
          <p:cNvSpPr txBox="1"/>
          <p:nvPr/>
        </p:nvSpPr>
        <p:spPr>
          <a:xfrm>
            <a:off x="4999338" y="2841832"/>
            <a:ext cx="1721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81290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039C3D-1B3A-0F44-AC91-F842CBAD9973}"/>
              </a:ext>
            </a:extLst>
          </p:cNvPr>
          <p:cNvSpPr/>
          <p:nvPr/>
        </p:nvSpPr>
        <p:spPr>
          <a:xfrm>
            <a:off x="1289018" y="911812"/>
            <a:ext cx="56947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ADC04-A654-BC4E-B980-25E473E36B13}"/>
              </a:ext>
            </a:extLst>
          </p:cNvPr>
          <p:cNvSpPr txBox="1"/>
          <p:nvPr/>
        </p:nvSpPr>
        <p:spPr>
          <a:xfrm>
            <a:off x="1289018" y="2345562"/>
            <a:ext cx="989017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Prevent machine failures in advance.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Enhance quality in manufacturing process.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Reduce machine downtime</a:t>
            </a:r>
          </a:p>
        </p:txBody>
      </p:sp>
    </p:spTree>
    <p:extLst>
      <p:ext uri="{BB962C8B-B14F-4D97-AF65-F5344CB8AC3E}">
        <p14:creationId xmlns:p14="http://schemas.microsoft.com/office/powerpoint/2010/main" val="4011142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039C3D-1B3A-0F44-AC91-F842CBAD9973}"/>
              </a:ext>
            </a:extLst>
          </p:cNvPr>
          <p:cNvSpPr/>
          <p:nvPr/>
        </p:nvSpPr>
        <p:spPr>
          <a:xfrm>
            <a:off x="5484480" y="370512"/>
            <a:ext cx="12260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Needs</a:t>
            </a:r>
          </a:p>
        </p:txBody>
      </p:sp>
      <p:pic>
        <p:nvPicPr>
          <p:cNvPr id="6" name="Content Placeholder 9" descr="A picture containing shape&#10;&#10;Description automatically generated">
            <a:extLst>
              <a:ext uri="{FF2B5EF4-FFF2-40B4-BE49-F238E27FC236}">
                <a16:creationId xmlns:a16="http://schemas.microsoft.com/office/drawing/2014/main" id="{F8995285-ADC9-DB46-B79F-1ACB8E7BF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78" y="1687511"/>
            <a:ext cx="4131524" cy="3108971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FEC24D0A-51C6-B04A-B01E-98C559D0DE7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" r="-2" b="-2"/>
          <a:stretch/>
        </p:blipFill>
        <p:spPr>
          <a:xfrm>
            <a:off x="1112398" y="1687511"/>
            <a:ext cx="4606685" cy="31035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4AE2AC-3839-2249-801E-1F69A0D6FC3C}"/>
              </a:ext>
            </a:extLst>
          </p:cNvPr>
          <p:cNvSpPr txBox="1"/>
          <p:nvPr/>
        </p:nvSpPr>
        <p:spPr>
          <a:xfrm>
            <a:off x="7703820" y="4908783"/>
            <a:ext cx="307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Maintenance Cost Avoidance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71DCC-1152-464C-9D56-1DADD799C298}"/>
              </a:ext>
            </a:extLst>
          </p:cNvPr>
          <p:cNvSpPr txBox="1"/>
          <p:nvPr/>
        </p:nvSpPr>
        <p:spPr>
          <a:xfrm>
            <a:off x="1378037" y="4985823"/>
            <a:ext cx="434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Predictive Maintenance Market Growth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99806-428F-234E-BB98-5226ABE979CF}"/>
              </a:ext>
            </a:extLst>
          </p:cNvPr>
          <p:cNvSpPr txBox="1"/>
          <p:nvPr/>
        </p:nvSpPr>
        <p:spPr>
          <a:xfrm>
            <a:off x="-21001" y="6529819"/>
            <a:ext cx="5923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iot-analytics.com</a:t>
            </a:r>
            <a:r>
              <a:rPr lang="en-US" sz="1400" dirty="0"/>
              <a:t>/numbers-of-predictive-maintenance-vendors-surges/</a:t>
            </a:r>
          </a:p>
        </p:txBody>
      </p:sp>
    </p:spTree>
    <p:extLst>
      <p:ext uri="{BB962C8B-B14F-4D97-AF65-F5344CB8AC3E}">
        <p14:creationId xmlns:p14="http://schemas.microsoft.com/office/powerpoint/2010/main" val="1636877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8322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039C3D-1B3A-0F44-AC91-F842CBAD9973}"/>
              </a:ext>
            </a:extLst>
          </p:cNvPr>
          <p:cNvSpPr/>
          <p:nvPr/>
        </p:nvSpPr>
        <p:spPr>
          <a:xfrm>
            <a:off x="1366628" y="549954"/>
            <a:ext cx="56947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Targeted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AE2AC-3839-2249-801E-1F69A0D6FC3C}"/>
              </a:ext>
            </a:extLst>
          </p:cNvPr>
          <p:cNvSpPr txBox="1"/>
          <p:nvPr/>
        </p:nvSpPr>
        <p:spPr>
          <a:xfrm>
            <a:off x="1366628" y="1181642"/>
            <a:ext cx="4877131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Water Pump failures prevention.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Address costs associated around failure of water pumps.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71DCC-1152-464C-9D56-1DADD799C298}"/>
              </a:ext>
            </a:extLst>
          </p:cNvPr>
          <p:cNvSpPr txBox="1"/>
          <p:nvPr/>
        </p:nvSpPr>
        <p:spPr>
          <a:xfrm>
            <a:off x="1365104" y="3793412"/>
            <a:ext cx="7583062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Model to prevent pump failure in advance.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Alerting system to report pump related anomalies.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Dashboard to monitor all sensors.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Hourly Pump status report.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765AF6-70E1-944C-A2EE-684DF9847220}"/>
              </a:ext>
            </a:extLst>
          </p:cNvPr>
          <p:cNvSpPr txBox="1"/>
          <p:nvPr/>
        </p:nvSpPr>
        <p:spPr>
          <a:xfrm>
            <a:off x="1365104" y="2715479"/>
            <a:ext cx="20185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/>
          </a:p>
          <a:p>
            <a:r>
              <a:rPr lang="en-US" sz="2800" b="1" dirty="0"/>
              <a:t>Deliverables</a:t>
            </a:r>
          </a:p>
        </p:txBody>
      </p:sp>
    </p:spTree>
    <p:extLst>
      <p:ext uri="{BB962C8B-B14F-4D97-AF65-F5344CB8AC3E}">
        <p14:creationId xmlns:p14="http://schemas.microsoft.com/office/powerpoint/2010/main" val="3930711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039C3D-1B3A-0F44-AC91-F842CBAD9973}"/>
              </a:ext>
            </a:extLst>
          </p:cNvPr>
          <p:cNvSpPr/>
          <p:nvPr/>
        </p:nvSpPr>
        <p:spPr>
          <a:xfrm>
            <a:off x="909871" y="644422"/>
            <a:ext cx="4199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Existing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AE2AC-3839-2249-801E-1F69A0D6FC3C}"/>
              </a:ext>
            </a:extLst>
          </p:cNvPr>
          <p:cNvSpPr txBox="1"/>
          <p:nvPr/>
        </p:nvSpPr>
        <p:spPr>
          <a:xfrm>
            <a:off x="909871" y="1621846"/>
            <a:ext cx="5948572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sz="2400" dirty="0"/>
              <a:t>Human intervention on checking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Pump discharge flow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Excessive noise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Overheating of pump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Air leaks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Suction pressure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Vibration</a:t>
            </a:r>
          </a:p>
          <a:p>
            <a:pPr marL="285750" indent="-285750"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765AF6-70E1-944C-A2EE-684DF9847220}"/>
              </a:ext>
            </a:extLst>
          </p:cNvPr>
          <p:cNvSpPr txBox="1"/>
          <p:nvPr/>
        </p:nvSpPr>
        <p:spPr>
          <a:xfrm>
            <a:off x="6451547" y="684267"/>
            <a:ext cx="21914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New Solution</a:t>
            </a:r>
          </a:p>
          <a:p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7FE610-7D4A-0848-97ED-AF28BAA7160E}"/>
              </a:ext>
            </a:extLst>
          </p:cNvPr>
          <p:cNvSpPr txBox="1"/>
          <p:nvPr/>
        </p:nvSpPr>
        <p:spPr>
          <a:xfrm>
            <a:off x="6094486" y="1654902"/>
            <a:ext cx="5639243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400" dirty="0"/>
              <a:t>Sensors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Using IoT sensors to prevent human intervention.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ML Models to predict machine failures.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Dashboard to report machine status</a:t>
            </a:r>
          </a:p>
        </p:txBody>
      </p:sp>
    </p:spTree>
    <p:extLst>
      <p:ext uri="{BB962C8B-B14F-4D97-AF65-F5344CB8AC3E}">
        <p14:creationId xmlns:p14="http://schemas.microsoft.com/office/powerpoint/2010/main" val="1383963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38D8155-9A1C-9E43-A427-485241730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-11410" y="-11430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E1B645-EE3A-F149-A4F8-47F496C45C59}"/>
              </a:ext>
            </a:extLst>
          </p:cNvPr>
          <p:cNvSpPr/>
          <p:nvPr/>
        </p:nvSpPr>
        <p:spPr>
          <a:xfrm>
            <a:off x="2506551" y="2843584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b="1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826877-C32C-BD48-A373-E9F72797513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05" y="1043044"/>
            <a:ext cx="8423001" cy="42057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A4DAA9-42CC-4A4F-9388-08E4FD77BFB6}"/>
              </a:ext>
            </a:extLst>
          </p:cNvPr>
          <p:cNvSpPr txBox="1"/>
          <p:nvPr/>
        </p:nvSpPr>
        <p:spPr>
          <a:xfrm>
            <a:off x="-21316" y="6499654"/>
            <a:ext cx="7275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www.environmentalengineering.org.uk</a:t>
            </a:r>
            <a:r>
              <a:rPr lang="en-US" sz="1400" dirty="0"/>
              <a:t>/news/iiot-based-remote-pump-monitoring-6216/</a:t>
            </a:r>
          </a:p>
          <a:p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0A5C6-413E-E841-B296-E4F55509D8EE}"/>
              </a:ext>
            </a:extLst>
          </p:cNvPr>
          <p:cNvSpPr txBox="1"/>
          <p:nvPr/>
        </p:nvSpPr>
        <p:spPr>
          <a:xfrm>
            <a:off x="2783234" y="280375"/>
            <a:ext cx="6625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IOT Based Remote Water Pump Monitoring</a:t>
            </a:r>
          </a:p>
        </p:txBody>
      </p:sp>
    </p:spTree>
    <p:extLst>
      <p:ext uri="{BB962C8B-B14F-4D97-AF65-F5344CB8AC3E}">
        <p14:creationId xmlns:p14="http://schemas.microsoft.com/office/powerpoint/2010/main" val="169850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7212</TotalTime>
  <Words>2708</Words>
  <Application>Microsoft Macintosh PowerPoint</Application>
  <PresentationFormat>Widescreen</PresentationFormat>
  <Paragraphs>350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Calibri Light</vt:lpstr>
      <vt:lpstr>Georgia</vt:lpstr>
      <vt:lpstr>Times New Roman</vt:lpstr>
      <vt:lpstr>TimesNewRomanPSMT</vt:lpstr>
      <vt:lpstr>URWPalladioL</vt:lpstr>
      <vt:lpstr>Office Theme</vt:lpstr>
      <vt:lpstr>1````````````````````````````````z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Sowmya Ravichandran</dc:creator>
  <cp:lastModifiedBy>Sowmya Ravichandran</cp:lastModifiedBy>
  <cp:revision>148</cp:revision>
  <dcterms:created xsi:type="dcterms:W3CDTF">2021-11-10T06:32:56Z</dcterms:created>
  <dcterms:modified xsi:type="dcterms:W3CDTF">2021-11-16T02:22:41Z</dcterms:modified>
</cp:coreProperties>
</file>